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99"/>
    <p:restoredTop sz="86277"/>
  </p:normalViewPr>
  <p:slideViewPr>
    <p:cSldViewPr snapToGrid="0" snapToObjects="1">
      <p:cViewPr varScale="1">
        <p:scale>
          <a:sx n="113" d="100"/>
          <a:sy n="113" d="100"/>
        </p:scale>
        <p:origin x="1912" y="184"/>
      </p:cViewPr>
      <p:guideLst/>
    </p:cSldViewPr>
  </p:slid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8/24/21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Hi, I am Ozan Guldali. My </a:t>
            </a:r>
            <a:r>
              <a:rPr lang="fr-FR" dirty="0" err="1"/>
              <a:t>advisor</a:t>
            </a:r>
            <a:r>
              <a:rPr lang="fr-FR" dirty="0"/>
              <a:t> assistant </a:t>
            </a:r>
            <a:r>
              <a:rPr lang="fr-FR" dirty="0" err="1"/>
              <a:t>proffesor</a:t>
            </a:r>
            <a:r>
              <a:rPr lang="fr-FR" dirty="0"/>
              <a:t> Gul </a:t>
            </a:r>
            <a:r>
              <a:rPr lang="fr-FR" dirty="0" err="1"/>
              <a:t>Inan</a:t>
            </a:r>
            <a:r>
              <a:rPr lang="fr-FR" dirty="0"/>
              <a:t> and I </a:t>
            </a:r>
            <a:r>
              <a:rPr lang="fr-FR" dirty="0" err="1"/>
              <a:t>studied</a:t>
            </a:r>
            <a:r>
              <a:rPr lang="fr-FR" dirty="0"/>
              <a:t> on Deep </a:t>
            </a:r>
            <a:r>
              <a:rPr lang="fr-FR" dirty="0" err="1"/>
              <a:t>Feature</a:t>
            </a:r>
            <a:r>
              <a:rPr lang="fr-FR" dirty="0"/>
              <a:t> </a:t>
            </a:r>
            <a:r>
              <a:rPr lang="fr-FR" dirty="0" err="1"/>
              <a:t>Transfer</a:t>
            </a:r>
            <a:r>
              <a:rPr lang="fr-FR" dirty="0"/>
              <a:t> from Deep Learning </a:t>
            </a:r>
            <a:r>
              <a:rPr lang="fr-FR" dirty="0" err="1"/>
              <a:t>models</a:t>
            </a:r>
            <a:r>
              <a:rPr lang="fr-FR" dirty="0"/>
              <a:t> </a:t>
            </a:r>
            <a:r>
              <a:rPr lang="fr-FR" dirty="0" err="1"/>
              <a:t>into</a:t>
            </a:r>
            <a:r>
              <a:rPr lang="fr-FR" dirty="0"/>
              <a:t> machine </a:t>
            </a:r>
            <a:r>
              <a:rPr lang="fr-FR" dirty="0" err="1"/>
              <a:t>learning</a:t>
            </a:r>
            <a:r>
              <a:rPr lang="fr-FR" dirty="0"/>
              <a:t> </a:t>
            </a:r>
            <a:r>
              <a:rPr lang="fr-FR" dirty="0" err="1"/>
              <a:t>algorithms</a:t>
            </a:r>
            <a:r>
              <a:rPr lang="fr-FR" dirty="0"/>
              <a:t> to </a:t>
            </a:r>
            <a:r>
              <a:rPr lang="fr-FR" dirty="0" err="1"/>
              <a:t>classify</a:t>
            </a:r>
            <a:r>
              <a:rPr lang="fr-FR" dirty="0"/>
              <a:t> covid19 from </a:t>
            </a:r>
            <a:r>
              <a:rPr lang="fr-FR" dirty="0" err="1"/>
              <a:t>chest</a:t>
            </a:r>
            <a:r>
              <a:rPr lang="fr-FR" dirty="0"/>
              <a:t> xray images. And it is the </a:t>
            </a:r>
            <a:r>
              <a:rPr lang="fr-FR" dirty="0" err="1"/>
              <a:t>defending</a:t>
            </a:r>
            <a:r>
              <a:rPr lang="fr-FR" dirty="0"/>
              <a:t> </a:t>
            </a:r>
            <a:r>
              <a:rPr lang="fr-FR" dirty="0" err="1"/>
              <a:t>presentation</a:t>
            </a:r>
            <a:r>
              <a:rPr lang="fr-FR" dirty="0"/>
              <a:t> of this </a:t>
            </a:r>
            <a:r>
              <a:rPr lang="fr-FR" dirty="0" err="1"/>
              <a:t>thesis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0</a:t>
            </a:fld>
            <a:endParaRPr lang="en-US"/>
          </a:p>
        </p:txBody>
      </p:sp>
    </p:spTree>
    <p:extLst>
      <p:ext uri="{BB962C8B-B14F-4D97-AF65-F5344CB8AC3E}">
        <p14:creationId xmlns:p14="http://schemas.microsoft.com/office/powerpoint/2010/main" val="227816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a:t>
            </a:r>
            <a:r>
              <a:rPr lang="en-US" b="1" dirty="0"/>
              <a:t>epoch</a:t>
            </a:r>
            <a:r>
              <a:rPr lang="en-US" dirty="0"/>
              <a:t> is an iteration when the train data passes forward and backward through the whole neural network only once.</a:t>
            </a:r>
          </a:p>
          <a:p>
            <a:pPr marL="0" indent="0">
              <a:buFont typeface="Arial" panose="020B0604020202020204" pitchFamily="34" charset="0"/>
              <a:buNone/>
            </a:pPr>
            <a:endParaRPr lang="fr-FR" dirty="0"/>
          </a:p>
          <a:p>
            <a:pPr marL="0" indent="0">
              <a:buFont typeface="Arial" panose="020B0604020202020204" pitchFamily="34" charset="0"/>
              <a:buNone/>
            </a:pPr>
            <a:r>
              <a:rPr lang="en-US" dirty="0"/>
              <a:t>If an epoch is too large to enter the neural network at once, data in the epoch can be dived into several smaller </a:t>
            </a:r>
            <a:r>
              <a:rPr lang="en-US" b="1" dirty="0"/>
              <a:t>batches</a:t>
            </a:r>
            <a:r>
              <a:rPr lang="en-US" dirty="0"/>
              <a:t>.</a:t>
            </a:r>
          </a:p>
          <a:p>
            <a:pPr marL="0" indent="0">
              <a:buFontTx/>
              <a:buNone/>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group reserved to be used in learning process is called as </a:t>
            </a:r>
            <a:r>
              <a:rPr lang="en-US" b="1" dirty="0"/>
              <a:t>train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train data must be strictly separated</a:t>
            </a:r>
            <a:r>
              <a:rPr lang="fr-FR" dirty="0"/>
              <a:t> </a:t>
            </a:r>
            <a:r>
              <a:rPr lang="en-US" dirty="0"/>
              <a:t>from validation and test data, and should be only used on training process. At each epoch, the train data goes into the model as input, the neural network works for learning data, the losses and metrics are computed, and the losses are optimized.</a:t>
            </a:r>
            <a:endParaRPr lang="fr-FR" dirty="0"/>
          </a:p>
          <a:p>
            <a:pPr marL="0" indent="0">
              <a:buFontTx/>
              <a:buNone/>
            </a:pPr>
            <a:endParaRPr lang="fr-FR" dirty="0"/>
          </a:p>
          <a:p>
            <a:pPr marL="0" indent="0">
              <a:buFont typeface="Arial" panose="020B0604020202020204" pitchFamily="34" charset="0"/>
              <a:buNone/>
            </a:pPr>
            <a:r>
              <a:rPr lang="en-US" b="1" dirty="0"/>
              <a:t>Validation data </a:t>
            </a:r>
            <a:r>
              <a:rPr lang="en-US" dirty="0"/>
              <a:t>which is strictly separated from train data can be used to validate and control the learning process periodically</a:t>
            </a:r>
            <a:r>
              <a:rPr lang="fr-FR" dirty="0"/>
              <a:t>.</a:t>
            </a:r>
            <a:endParaRPr lang="en-US" dirty="0"/>
          </a:p>
          <a:p>
            <a:pPr marL="0" indent="0">
              <a:buFontTx/>
              <a:buNone/>
            </a:pPr>
            <a:r>
              <a:rPr lang="en-US" dirty="0"/>
              <a:t>During the validation process, only losses and metrics are computed, and no optimization process is applied, for that reason, the weights and biases are stable.</a:t>
            </a:r>
            <a:endParaRPr lang="fr-FR" dirty="0"/>
          </a:p>
          <a:p>
            <a:pPr marL="0" indent="0">
              <a:buFontTx/>
              <a:buNone/>
            </a:pPr>
            <a:endParaRPr lang="fr-FR" dirty="0"/>
          </a:p>
          <a:p>
            <a:pPr marL="0" indent="0">
              <a:buFont typeface="Arial" panose="020B0604020202020204" pitchFamily="34" charset="0"/>
              <a:buNone/>
            </a:pPr>
            <a:r>
              <a:rPr lang="en-US" dirty="0"/>
              <a:t>The data group reserved to be used in testing process and strictly separated from train data is called as </a:t>
            </a:r>
            <a:r>
              <a:rPr lang="en-US" b="1" dirty="0"/>
              <a:t>test data</a:t>
            </a:r>
            <a:r>
              <a:rPr lang="en-US" dirty="0"/>
              <a:t>. The training process should not see any of test data. </a:t>
            </a:r>
            <a:endParaRPr lang="fr-FR" dirty="0"/>
          </a:p>
          <a:p>
            <a:pPr marL="0" indent="0">
              <a:buFont typeface="Arial" panose="020B0604020202020204" pitchFamily="34" charset="0"/>
              <a:buNone/>
            </a:pPr>
            <a:r>
              <a:rPr lang="en-US" dirty="0"/>
              <a:t>Testing process is usually applied only at the end of all epochs. However, when the train data is not feasible to be divided into validation data, validation may be applied on test data.</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learning algorithm is appeared to have </a:t>
            </a:r>
            <a:r>
              <a:rPr lang="en-US" b="1" dirty="0"/>
              <a:t>under-fitting</a:t>
            </a:r>
            <a:r>
              <a:rPr lang="en-US" dirty="0"/>
              <a:t> at the time that it cannot capture or fit the data well. </a:t>
            </a:r>
          </a:p>
          <a:p>
            <a:pPr marL="0" indent="0">
              <a:buFontTx/>
              <a:buNone/>
            </a:pPr>
            <a:r>
              <a:rPr lang="en-US" dirty="0"/>
              <a:t>This may be caused by a deficient learning process or non-feasible hyper-parameters. </a:t>
            </a:r>
          </a:p>
          <a:p>
            <a:pPr marL="0" indent="0">
              <a:buFontTx/>
              <a:buNone/>
            </a:pPr>
            <a:endParaRPr lang="en-US" dirty="0"/>
          </a:p>
          <a:p>
            <a:pPr marL="0" indent="0">
              <a:buFont typeface="Arial" panose="020B0604020202020204" pitchFamily="34" charset="0"/>
              <a:buNone/>
            </a:pPr>
            <a:r>
              <a:rPr lang="en-US" dirty="0"/>
              <a:t>When the model fits on the train data perfectly, it might have started to memorize the train data and may not learn something new from the data. That is, the learnable parameters are directly adjusted for train data and not feasible for test data anymore. This situation is called as </a:t>
            </a:r>
            <a:r>
              <a:rPr lang="en-US" b="1" dirty="0"/>
              <a:t>over-fitting</a:t>
            </a:r>
            <a:r>
              <a:rPr lang="en-US" dirty="0"/>
              <a:t>.</a:t>
            </a:r>
          </a:p>
          <a:p>
            <a:pPr marL="0" indent="0">
              <a:buFontTx/>
              <a:buNone/>
            </a:pP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10</a:t>
            </a:fld>
            <a:endParaRPr lang="en-US"/>
          </a:p>
        </p:txBody>
      </p:sp>
    </p:spTree>
    <p:extLst>
      <p:ext uri="{BB962C8B-B14F-4D97-AF65-F5344CB8AC3E}">
        <p14:creationId xmlns:p14="http://schemas.microsoft.com/office/powerpoint/2010/main" val="22440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loss</a:t>
            </a:r>
            <a:r>
              <a:rPr lang="fr-FR" dirty="0"/>
              <a:t> </a:t>
            </a:r>
            <a:r>
              <a:rPr lang="fr-FR" dirty="0" err="1"/>
              <a:t>function</a:t>
            </a:r>
            <a:r>
              <a:rPr lang="fr-FR" dirty="0"/>
              <a:t> </a:t>
            </a:r>
            <a:r>
              <a:rPr lang="fr-FR" dirty="0" err="1"/>
              <a:t>used</a:t>
            </a:r>
            <a:r>
              <a:rPr lang="fr-FR" dirty="0"/>
              <a:t> in </a:t>
            </a:r>
            <a:r>
              <a:rPr lang="fr-FR" dirty="0" err="1"/>
              <a:t>our</a:t>
            </a:r>
            <a:r>
              <a:rPr lang="fr-FR" dirty="0"/>
              <a:t> </a:t>
            </a:r>
            <a:r>
              <a:rPr lang="fr-FR" dirty="0" err="1"/>
              <a:t>work</a:t>
            </a:r>
            <a:r>
              <a:rPr lang="fr-FR" dirty="0"/>
              <a:t> </a:t>
            </a:r>
            <a:r>
              <a:rPr lang="fr-FR" dirty="0" err="1"/>
              <a:t>was</a:t>
            </a:r>
            <a:r>
              <a:rPr lang="fr-FR" dirty="0"/>
              <a:t> cross-</a:t>
            </a:r>
            <a:r>
              <a:rPr lang="fr-FR" dirty="0" err="1"/>
              <a:t>entropy</a:t>
            </a:r>
            <a:r>
              <a:rPr lang="fr-FR" dirty="0"/>
              <a:t> </a:t>
            </a:r>
            <a:r>
              <a:rPr lang="fr-FR" dirty="0" err="1"/>
              <a:t>loss</a:t>
            </a:r>
            <a:r>
              <a:rPr lang="fr-FR" dirty="0"/>
              <a:t> </a:t>
            </a:r>
            <a:r>
              <a:rPr lang="fr-FR" dirty="0" err="1"/>
              <a:t>function</a:t>
            </a:r>
            <a:r>
              <a:rPr lang="fr-FR" dirty="0"/>
              <a:t> </a:t>
            </a:r>
            <a:r>
              <a:rPr lang="fr-FR" dirty="0" err="1"/>
              <a:t>which</a:t>
            </a:r>
            <a:r>
              <a:rPr lang="fr-FR" dirty="0"/>
              <a:t> </a:t>
            </a:r>
            <a:r>
              <a:rPr lang="fr-FR" dirty="0" err="1"/>
              <a:t>can</a:t>
            </a:r>
            <a:r>
              <a:rPr lang="fr-FR" dirty="0"/>
              <a:t> </a:t>
            </a:r>
            <a:r>
              <a:rPr lang="fr-FR" dirty="0" err="1"/>
              <a:t>be</a:t>
            </a:r>
            <a:r>
              <a:rPr lang="fr-FR" dirty="0"/>
              <a:t> </a:t>
            </a:r>
            <a:r>
              <a:rPr lang="fr-FR" dirty="0" err="1"/>
              <a:t>seen</a:t>
            </a:r>
            <a:r>
              <a:rPr lang="fr-FR" dirty="0"/>
              <a:t> in </a:t>
            </a:r>
            <a:r>
              <a:rPr lang="fr-FR" dirty="0" err="1"/>
              <a:t>equation</a:t>
            </a:r>
            <a:r>
              <a:rPr lang="fr-FR" dirty="0"/>
              <a:t> one.</a:t>
            </a:r>
          </a:p>
          <a:p>
            <a:endParaRPr lang="fr-FR" dirty="0"/>
          </a:p>
          <a:p>
            <a:r>
              <a:rPr lang="fr-FR" dirty="0"/>
              <a:t>The </a:t>
            </a:r>
            <a:r>
              <a:rPr lang="fr-FR" dirty="0" err="1"/>
              <a:t>optimizers</a:t>
            </a:r>
            <a:r>
              <a:rPr lang="fr-FR" dirty="0"/>
              <a:t> to </a:t>
            </a:r>
            <a:r>
              <a:rPr lang="fr-FR" dirty="0" err="1"/>
              <a:t>optimize</a:t>
            </a:r>
            <a:r>
              <a:rPr lang="fr-FR" dirty="0"/>
              <a:t> this </a:t>
            </a:r>
            <a:r>
              <a:rPr lang="fr-FR" dirty="0" err="1"/>
              <a:t>loss</a:t>
            </a:r>
            <a:r>
              <a:rPr lang="fr-FR" dirty="0"/>
              <a:t> </a:t>
            </a:r>
            <a:r>
              <a:rPr lang="fr-FR" dirty="0" err="1"/>
              <a:t>function</a:t>
            </a:r>
            <a:r>
              <a:rPr lang="fr-FR" dirty="0"/>
              <a:t> we </a:t>
            </a:r>
            <a:r>
              <a:rPr lang="fr-FR" dirty="0" err="1"/>
              <a:t>used</a:t>
            </a:r>
            <a:r>
              <a:rPr lang="fr-FR" dirty="0"/>
              <a:t> </a:t>
            </a:r>
            <a:r>
              <a:rPr lang="fr-FR" dirty="0" err="1"/>
              <a:t>were</a:t>
            </a:r>
            <a:r>
              <a:rPr lang="fr-FR" dirty="0"/>
              <a:t> </a:t>
            </a:r>
            <a:r>
              <a:rPr lang="fr-FR" dirty="0" err="1"/>
              <a:t>adam</a:t>
            </a:r>
            <a:r>
              <a:rPr lang="fr-FR" dirty="0"/>
              <a:t>, </a:t>
            </a:r>
            <a:r>
              <a:rPr lang="fr-FR" dirty="0" err="1"/>
              <a:t>sgd</a:t>
            </a:r>
            <a:r>
              <a:rPr lang="fr-FR" dirty="0"/>
              <a:t> </a:t>
            </a:r>
            <a:r>
              <a:rPr lang="fr-FR" dirty="0" err="1"/>
              <a:t>momentum</a:t>
            </a:r>
            <a:r>
              <a:rPr lang="fr-FR" dirty="0"/>
              <a:t> and </a:t>
            </a:r>
            <a:r>
              <a:rPr lang="fr-FR" dirty="0" err="1"/>
              <a:t>adam</a:t>
            </a:r>
            <a:r>
              <a:rPr lang="fr-FR" dirty="0"/>
              <a:t> </a:t>
            </a:r>
            <a:r>
              <a:rPr lang="fr-FR" dirty="0" err="1"/>
              <a:t>with</a:t>
            </a:r>
            <a:r>
              <a:rPr lang="fr-FR" dirty="0"/>
              <a:t> </a:t>
            </a:r>
            <a:r>
              <a:rPr lang="fr-FR" dirty="0" err="1"/>
              <a:t>decoupled</a:t>
            </a:r>
            <a:r>
              <a:rPr lang="fr-FR" dirty="0"/>
              <a:t> </a:t>
            </a:r>
            <a:r>
              <a:rPr lang="fr-FR" dirty="0" err="1"/>
              <a:t>weight</a:t>
            </a:r>
            <a:r>
              <a:rPr lang="fr-FR" dirty="0"/>
              <a:t> </a:t>
            </a:r>
            <a:r>
              <a:rPr lang="fr-FR" dirty="0" err="1"/>
              <a:t>decay</a:t>
            </a:r>
            <a:r>
              <a:rPr lang="fr-FR" dirty="0"/>
              <a:t>. </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11</a:t>
            </a:fld>
            <a:endParaRPr lang="en-US"/>
          </a:p>
        </p:txBody>
      </p:sp>
    </p:spTree>
    <p:extLst>
      <p:ext uri="{BB962C8B-B14F-4D97-AF65-F5344CB8AC3E}">
        <p14:creationId xmlns:p14="http://schemas.microsoft.com/office/powerpoint/2010/main" val="178075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convolutional neural networks (CNNs) </a:t>
            </a:r>
            <a:r>
              <a:rPr lang="en-US" dirty="0"/>
              <a:t>are the special research area of deep neural networks which are mostly used in visual problem analyzing and solving.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Convolutional layer </a:t>
            </a:r>
            <a:r>
              <a:rPr lang="en-US" dirty="0"/>
              <a:t>is used to reveal the distinctive features of input data. It includes windows named as </a:t>
            </a:r>
            <a:r>
              <a:rPr lang="en-US" b="1" dirty="0"/>
              <a:t>filter</a:t>
            </a:r>
            <a:r>
              <a:rPr lang="en-US" dirty="0"/>
              <a:t> that traverse through input matrix with the step size named as </a:t>
            </a:r>
            <a:r>
              <a:rPr lang="en-US" b="1" dirty="0"/>
              <a:t>stride</a:t>
            </a:r>
            <a:r>
              <a:rPr lang="en-US" dirty="0"/>
              <a:t>.</a:t>
            </a:r>
          </a:p>
          <a:p>
            <a:r>
              <a:rPr lang="en-US" dirty="0"/>
              <a:t>Filling the edges of input by zeros to clear the inconsistency between filter, stride and input sizes is called as </a:t>
            </a:r>
            <a:r>
              <a:rPr lang="en-US" b="1" dirty="0"/>
              <a:t>padding.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we have an input matrix in the size of seven times seven times three and padding with the size of one is applied. There are two filters in the size</a:t>
            </a:r>
            <a:r>
              <a:rPr lang="fr-FR" dirty="0"/>
              <a:t> </a:t>
            </a:r>
            <a:r>
              <a:rPr lang="en-US" dirty="0"/>
              <a:t>of three times three and they scan the input with the stride of two.</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12</a:t>
            </a:fld>
            <a:endParaRPr lang="en-US"/>
          </a:p>
        </p:txBody>
      </p:sp>
    </p:spTree>
    <p:extLst>
      <p:ext uri="{BB962C8B-B14F-4D97-AF65-F5344CB8AC3E}">
        <p14:creationId xmlns:p14="http://schemas.microsoft.com/office/powerpoint/2010/main" val="184752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Rectified Linear Units </a:t>
            </a:r>
            <a:r>
              <a:rPr lang="en-US" dirty="0"/>
              <a:t>(</a:t>
            </a:r>
            <a:r>
              <a:rPr lang="en-US" b="1" dirty="0"/>
              <a:t>ReLU</a:t>
            </a:r>
            <a:r>
              <a:rPr lang="en-US" dirty="0"/>
              <a:t>) is used to map the input values to non-negative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A </a:t>
            </a:r>
            <a:r>
              <a:rPr lang="en-US" b="1" dirty="0"/>
              <a:t>pooling layer </a:t>
            </a:r>
            <a:r>
              <a:rPr lang="en-US" dirty="0"/>
              <a:t>scans the input with a window and outputs a new feature map with the lower size than the size of input feature map. Most common pooling layers are average pooling and maximum pooling layers.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Batch normalization </a:t>
            </a:r>
            <a:r>
              <a:rPr lang="en-US" dirty="0"/>
              <a:t>is a technique for training the deep neural networks that standardize the inputs to one layer for each mini batch.</a:t>
            </a:r>
          </a:p>
        </p:txBody>
      </p:sp>
      <p:sp>
        <p:nvSpPr>
          <p:cNvPr id="4" name="Slide Number Placeholder 3"/>
          <p:cNvSpPr>
            <a:spLocks noGrp="1"/>
          </p:cNvSpPr>
          <p:nvPr>
            <p:ph type="sldNum" sz="quarter" idx="5"/>
          </p:nvPr>
        </p:nvSpPr>
        <p:spPr/>
        <p:txBody>
          <a:bodyPr/>
          <a:lstStyle/>
          <a:p>
            <a:fld id="{405E2643-C19C-FA43-99E4-5948DE805E5C}" type="slidenum">
              <a:rPr lang="en-US" smtClean="0"/>
              <a:t>13</a:t>
            </a:fld>
            <a:endParaRPr lang="en-US"/>
          </a:p>
        </p:txBody>
      </p:sp>
    </p:spTree>
    <p:extLst>
      <p:ext uri="{BB962C8B-B14F-4D97-AF65-F5344CB8AC3E}">
        <p14:creationId xmlns:p14="http://schemas.microsoft.com/office/powerpoint/2010/main" val="14326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Drop-out</a:t>
            </a:r>
            <a:r>
              <a:rPr lang="en-US" dirty="0"/>
              <a:t> is the removing operation of the nodes below certain threshold in the network at each training iteration. </a:t>
            </a:r>
          </a:p>
          <a:p>
            <a:pPr marL="0" indent="0">
              <a:buFont typeface="Arial" panose="020B0604020202020204" pitchFamily="34" charset="0"/>
              <a:buNone/>
            </a:pPr>
            <a:r>
              <a:rPr lang="en-US" dirty="0"/>
              <a:t>In other words, it is aimed not to use weak information and memorize the network.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Flattening</a:t>
            </a:r>
            <a:r>
              <a:rPr lang="en-US" dirty="0"/>
              <a:t> maps the input into one-dimension before fully-connected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14</a:t>
            </a:fld>
            <a:endParaRPr lang="en-US"/>
          </a:p>
        </p:txBody>
      </p:sp>
    </p:spTree>
    <p:extLst>
      <p:ext uri="{BB962C8B-B14F-4D97-AF65-F5344CB8AC3E}">
        <p14:creationId xmlns:p14="http://schemas.microsoft.com/office/powerpoint/2010/main" val="197651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Transfer learning</a:t>
            </a:r>
            <a:r>
              <a:rPr lang="en-US" dirty="0"/>
              <a:t> is transferring the weights, features etc. in a pre-trained model to another artificial learning model which can be in the same type  or different types.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en-US" dirty="0"/>
              <a:t>To prepare a </a:t>
            </a:r>
            <a:r>
              <a:rPr lang="en-US" b="1" dirty="0"/>
              <a:t>pre-trained CNN model </a:t>
            </a:r>
            <a:r>
              <a:rPr lang="en-US" dirty="0"/>
              <a:t>for visual artificial intelligence problems, </a:t>
            </a:r>
            <a:r>
              <a:rPr lang="en-US" b="1" dirty="0"/>
              <a:t>ImageNet</a:t>
            </a:r>
            <a:r>
              <a:rPr lang="en-US" dirty="0"/>
              <a:t> dataset is commonly used to train the model and share the model weight files.</a:t>
            </a:r>
          </a:p>
          <a:p>
            <a:pPr marL="0" indent="0">
              <a:buFont typeface="Arial" panose="020B0604020202020204" pitchFamily="34" charset="0"/>
              <a:buNone/>
            </a:pPr>
            <a:r>
              <a:rPr lang="en-US" dirty="0"/>
              <a:t>Afterwards, a desired pre-trained model is called together with its pre-computed weights, and the weights are transferred into the same empty neural network. Then the last fully-connected layer is adapted to the problem by being updated or adding new fully-connected layers to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Here, there are </a:t>
            </a:r>
            <a:r>
              <a:rPr lang="en-US" b="1" dirty="0"/>
              <a:t>tree different main strategies</a:t>
            </a:r>
            <a:r>
              <a:rPr lang="en-US" dirty="0"/>
              <a:t> to use the pre-computed weights for training:</a:t>
            </a:r>
          </a:p>
          <a:p>
            <a:pPr marL="0" indent="0">
              <a:buFont typeface="Arial" panose="020B0604020202020204" pitchFamily="34" charset="0"/>
              <a:buNone/>
            </a:pPr>
            <a:r>
              <a:rPr lang="en-TR" dirty="0"/>
              <a:t>Straregy one is training </a:t>
            </a:r>
            <a:r>
              <a:rPr lang="en-US" dirty="0"/>
              <a:t>the entire model initialized with pre-computed weights.</a:t>
            </a:r>
          </a:p>
          <a:p>
            <a:pPr marL="0" indent="0">
              <a:buNone/>
            </a:pPr>
            <a:r>
              <a:rPr lang="en-US" dirty="0"/>
              <a:t>Strategy two is freezing some of the convolutional layers from beginning, and training the rest initialized with pre-computed weights.</a:t>
            </a:r>
          </a:p>
          <a:p>
            <a:pPr marL="0" indent="0">
              <a:buNone/>
            </a:pPr>
            <a:r>
              <a:rPr lang="en-US" dirty="0"/>
              <a:t>Strategy three is freezing all convolutional layers.</a:t>
            </a:r>
          </a:p>
        </p:txBody>
      </p:sp>
      <p:sp>
        <p:nvSpPr>
          <p:cNvPr id="4" name="Slide Number Placeholder 3"/>
          <p:cNvSpPr>
            <a:spLocks noGrp="1"/>
          </p:cNvSpPr>
          <p:nvPr>
            <p:ph type="sldNum" sz="quarter" idx="5"/>
          </p:nvPr>
        </p:nvSpPr>
        <p:spPr/>
        <p:txBody>
          <a:bodyPr/>
          <a:lstStyle/>
          <a:p>
            <a:fld id="{405E2643-C19C-FA43-99E4-5948DE805E5C}" type="slidenum">
              <a:rPr lang="en-US" smtClean="0"/>
              <a:t>15</a:t>
            </a:fld>
            <a:endParaRPr lang="en-US"/>
          </a:p>
        </p:txBody>
      </p:sp>
    </p:spTree>
    <p:extLst>
      <p:ext uri="{BB962C8B-B14F-4D97-AF65-F5344CB8AC3E}">
        <p14:creationId xmlns:p14="http://schemas.microsoft.com/office/powerpoint/2010/main" val="115960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prepare a </a:t>
            </a:r>
            <a:r>
              <a:rPr lang="en-US" b="1" dirty="0"/>
              <a:t>deep feature set </a:t>
            </a:r>
            <a:r>
              <a:rPr lang="en-US" dirty="0"/>
              <a:t>to be used in another artificial learning model, such as machine learning models, the features on a fully-connected layer, mostly the first or second, are extracted and saved.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saved deep features are used in the target artificial learning model as the feature map of dataset.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a:t>
            </a:r>
          </a:p>
          <a:p>
            <a:pPr marL="0" indent="0">
              <a:buNone/>
            </a:pPr>
            <a:r>
              <a:rPr lang="en-US" dirty="0"/>
              <a:t>Firstly, the image dataset was divided into training and testing sets. </a:t>
            </a:r>
          </a:p>
          <a:p>
            <a:pPr marL="0" indent="0">
              <a:buFontTx/>
              <a:buNone/>
            </a:pPr>
            <a:r>
              <a:rPr lang="en-US" dirty="0"/>
              <a:t>Then the CNN model was trained on training set and tested on testing set.</a:t>
            </a:r>
          </a:p>
          <a:p>
            <a:pPr marL="0" indent="0">
              <a:buFontTx/>
              <a:buNone/>
            </a:pPr>
            <a:r>
              <a:rPr lang="en-US" dirty="0"/>
              <a:t>After that, the trained CNN model weights were used to extract the deep features of training and testing sets prepared at the beginning. </a:t>
            </a:r>
          </a:p>
          <a:p>
            <a:pPr marL="0" indent="0">
              <a:buFontTx/>
              <a:buNone/>
            </a:pPr>
            <a:r>
              <a:rPr lang="en-US" dirty="0"/>
              <a:t>At the end, the machine learning model were trained on the deep features of training set and tested on the deep features of testing set.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16</a:t>
            </a:fld>
            <a:endParaRPr lang="en-US"/>
          </a:p>
        </p:txBody>
      </p:sp>
    </p:spTree>
    <p:extLst>
      <p:ext uri="{BB962C8B-B14F-4D97-AF65-F5344CB8AC3E}">
        <p14:creationId xmlns:p14="http://schemas.microsoft.com/office/powerpoint/2010/main" val="1333678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AlexNet</a:t>
            </a:r>
            <a:r>
              <a:rPr lang="en-US" dirty="0"/>
              <a:t> architecture was developed for the object recognition problems.</a:t>
            </a:r>
          </a:p>
          <a:p>
            <a:endParaRPr lang="en-US" dirty="0"/>
          </a:p>
          <a:p>
            <a:pPr marL="0" indent="0">
              <a:buFont typeface="Arial" panose="020B0604020202020204" pitchFamily="34" charset="0"/>
              <a:buNone/>
            </a:pPr>
            <a:r>
              <a:rPr lang="en-US" dirty="0"/>
              <a:t>The architecture starts with an input layer and then five convolution layers which use filters of size of eleven times eleven with a stride value of four, where some of them are supported by the maximum pooling.</a:t>
            </a:r>
          </a:p>
          <a:p>
            <a:endParaRPr lang="en-US" dirty="0"/>
          </a:p>
          <a:p>
            <a:r>
              <a:rPr lang="en-US" dirty="0"/>
              <a:t>After the convolutional block, there are tree fully-connected layers where the last output is in the size of class size.</a:t>
            </a:r>
          </a:p>
          <a:p>
            <a:endParaRPr lang="en-US" dirty="0"/>
          </a:p>
          <a:p>
            <a:r>
              <a:rPr lang="en-US" dirty="0"/>
              <a:t>---</a:t>
            </a:r>
          </a:p>
          <a:p>
            <a:r>
              <a:rPr lang="en-US" dirty="0"/>
              <a:t>In the figure, the output size is seen as 1000, since the illustration is constructed for a 1000-class problem.</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17</a:t>
            </a:fld>
            <a:endParaRPr lang="en-US"/>
          </a:p>
        </p:txBody>
      </p:sp>
    </p:spTree>
    <p:extLst>
      <p:ext uri="{BB962C8B-B14F-4D97-AF65-F5344CB8AC3E}">
        <p14:creationId xmlns:p14="http://schemas.microsoft.com/office/powerpoint/2010/main" val="144002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Residual Neural Network </a:t>
            </a:r>
            <a:r>
              <a:rPr lang="en-US" dirty="0"/>
              <a:t>(</a:t>
            </a:r>
            <a:r>
              <a:rPr lang="en-US" b="1" dirty="0"/>
              <a:t>ResNet</a:t>
            </a:r>
            <a:r>
              <a:rPr lang="en-US" dirty="0"/>
              <a:t>) architecture was proposed to avoid vanishing and exploding gradient problems by using residual blocks.</a:t>
            </a:r>
            <a:endParaRPr lang="fr-FR" dirty="0"/>
          </a:p>
          <a:p>
            <a:endParaRPr lang="fr-FR" dirty="0"/>
          </a:p>
          <a:p>
            <a:pPr marL="0" indent="0">
              <a:buFont typeface="Arial" panose="020B0604020202020204" pitchFamily="34" charset="0"/>
              <a:buNone/>
            </a:pPr>
            <a:r>
              <a:rPr lang="en-US" dirty="0"/>
              <a:t>A ResNet model starts with an input layer with a seven times seven filter and the stride of two and continue with maximum pooling layer with a three times three window and the stride of two. </a:t>
            </a:r>
            <a:endParaRPr lang="fr-FR" dirty="0"/>
          </a:p>
          <a:p>
            <a:r>
              <a:rPr lang="fr-FR" dirty="0" err="1"/>
              <a:t>Following</a:t>
            </a:r>
            <a:r>
              <a:rPr lang="fr-FR" dirty="0"/>
              <a:t> this input layer, resnet18 </a:t>
            </a:r>
            <a:r>
              <a:rPr lang="fr-FR" dirty="0" err="1"/>
              <a:t>includes</a:t>
            </a:r>
            <a:r>
              <a:rPr lang="fr-FR" dirty="0"/>
              <a:t> 8 </a:t>
            </a:r>
            <a:r>
              <a:rPr lang="fr-FR" dirty="0" err="1"/>
              <a:t>residual</a:t>
            </a:r>
            <a:r>
              <a:rPr lang="fr-FR" dirty="0"/>
              <a:t>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resnet34 </a:t>
            </a:r>
            <a:r>
              <a:rPr lang="fr-FR" dirty="0" err="1"/>
              <a:t>includes</a:t>
            </a:r>
            <a:r>
              <a:rPr lang="fr-FR" dirty="0"/>
              <a:t> 16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and resnet50 </a:t>
            </a:r>
            <a:r>
              <a:rPr lang="fr-FR" dirty="0" err="1"/>
              <a:t>includes</a:t>
            </a:r>
            <a:r>
              <a:rPr lang="fr-FR" dirty="0"/>
              <a:t> 16 blocks </a:t>
            </a:r>
            <a:r>
              <a:rPr lang="fr-FR" dirty="0" err="1"/>
              <a:t>each</a:t>
            </a:r>
            <a:r>
              <a:rPr lang="fr-FR" dirty="0"/>
              <a:t> </a:t>
            </a:r>
            <a:r>
              <a:rPr lang="fr-FR" dirty="0" err="1"/>
              <a:t>including</a:t>
            </a:r>
            <a:r>
              <a:rPr lang="fr-FR" dirty="0"/>
              <a:t> 3 </a:t>
            </a:r>
            <a:r>
              <a:rPr lang="fr-FR" dirty="0" err="1"/>
              <a:t>convolutional</a:t>
            </a:r>
            <a:r>
              <a:rPr lang="fr-FR" dirty="0"/>
              <a:t> </a:t>
            </a:r>
            <a:r>
              <a:rPr lang="fr-FR" dirty="0" err="1"/>
              <a:t>layers</a:t>
            </a:r>
            <a:r>
              <a:rPr lang="fr-FR" dirty="0"/>
              <a:t>.</a:t>
            </a:r>
          </a:p>
          <a:p>
            <a:endParaRPr lang="fr-FR" dirty="0"/>
          </a:p>
          <a:p>
            <a:pPr marL="0" indent="0">
              <a:buFont typeface="Arial" panose="020B0604020202020204" pitchFamily="34" charset="0"/>
              <a:buNone/>
            </a:pPr>
            <a:r>
              <a:rPr lang="en-US" dirty="0"/>
              <a:t>After the convolutional layers, there is an average pooling layer following a fully-connected layer with the output size as the number of classes.</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18</a:t>
            </a:fld>
            <a:endParaRPr lang="en-US"/>
          </a:p>
        </p:txBody>
      </p:sp>
    </p:spTree>
    <p:extLst>
      <p:ext uri="{BB962C8B-B14F-4D97-AF65-F5344CB8AC3E}">
        <p14:creationId xmlns:p14="http://schemas.microsoft.com/office/powerpoint/2010/main" val="2450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will</a:t>
            </a:r>
            <a:r>
              <a:rPr lang="fr-FR" dirty="0"/>
              <a:t> </a:t>
            </a:r>
            <a:r>
              <a:rPr lang="fr-FR" dirty="0" err="1"/>
              <a:t>start</a:t>
            </a:r>
            <a:r>
              <a:rPr lang="fr-FR" dirty="0"/>
              <a:t> with Introduction, </a:t>
            </a:r>
            <a:r>
              <a:rPr lang="fr-FR" dirty="0" err="1"/>
              <a:t>then</a:t>
            </a:r>
            <a:r>
              <a:rPr lang="fr-FR" dirty="0"/>
              <a:t> continue with </a:t>
            </a:r>
            <a:r>
              <a:rPr lang="fr-FR" dirty="0" err="1"/>
              <a:t>Intoduction</a:t>
            </a:r>
            <a:r>
              <a:rPr lang="fr-FR" dirty="0"/>
              <a:t> to deep </a:t>
            </a:r>
            <a:r>
              <a:rPr lang="fr-FR" dirty="0" err="1"/>
              <a:t>learning</a:t>
            </a:r>
            <a:r>
              <a:rPr lang="fr-FR" dirty="0"/>
              <a:t>, introduction to machine </a:t>
            </a:r>
            <a:r>
              <a:rPr lang="fr-FR" dirty="0" err="1"/>
              <a:t>learning</a:t>
            </a:r>
            <a:r>
              <a:rPr lang="fr-FR" dirty="0"/>
              <a:t>, </a:t>
            </a:r>
            <a:r>
              <a:rPr lang="fr-FR" dirty="0" err="1"/>
              <a:t>experiments</a:t>
            </a:r>
            <a:r>
              <a:rPr lang="fr-FR" dirty="0"/>
              <a:t>, </a:t>
            </a:r>
            <a:r>
              <a:rPr lang="fr-FR" dirty="0" err="1"/>
              <a:t>results</a:t>
            </a:r>
            <a:r>
              <a:rPr lang="fr-FR" dirty="0"/>
              <a:t> and end with conclusion and </a:t>
            </a:r>
            <a:r>
              <a:rPr lang="fr-FR" dirty="0" err="1"/>
              <a:t>recommendations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a:t>
            </a:fld>
            <a:endParaRPr lang="en-US"/>
          </a:p>
        </p:txBody>
      </p:sp>
    </p:spTree>
    <p:extLst>
      <p:ext uri="{BB962C8B-B14F-4D97-AF65-F5344CB8AC3E}">
        <p14:creationId xmlns:p14="http://schemas.microsoft.com/office/powerpoint/2010/main" val="410549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a:t>
            </a:r>
            <a:r>
              <a:rPr lang="en-US" b="1" dirty="0"/>
              <a:t> Visual Geometry Group </a:t>
            </a:r>
            <a:r>
              <a:rPr lang="en-US" dirty="0"/>
              <a:t>(</a:t>
            </a:r>
            <a:r>
              <a:rPr lang="en-US" b="1" dirty="0"/>
              <a:t>VGG</a:t>
            </a:r>
            <a:r>
              <a:rPr lang="en-US" dirty="0"/>
              <a:t>) network was as a very profound architecture for the problem of image recognition.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model architecture starts with an input layer.</a:t>
            </a:r>
          </a:p>
          <a:p>
            <a:pPr marL="0" indent="0">
              <a:buFont typeface="Arial" panose="020B0604020202020204" pitchFamily="34" charset="0"/>
              <a:buNone/>
            </a:pPr>
            <a:r>
              <a:rPr lang="en-US" dirty="0"/>
              <a:t>Following that, there are twelve convolution layers using three times three filters in vgg16, and fourteen convolution layers using three times three filters in vgg19.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total of five maximum pooling layers used after some convolution layers. In maximum pooling, two times two windows were used with stride as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convolution layers, there are three fully-connected layers such that final output size is the number of classes.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19</a:t>
            </a:fld>
            <a:endParaRPr lang="en-US"/>
          </a:p>
        </p:txBody>
      </p:sp>
    </p:spTree>
    <p:extLst>
      <p:ext uri="{BB962C8B-B14F-4D97-AF65-F5344CB8AC3E}">
        <p14:creationId xmlns:p14="http://schemas.microsoft.com/office/powerpoint/2010/main" val="350761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machine </a:t>
            </a:r>
            <a:r>
              <a:rPr lang="fr-FR" dirty="0" err="1"/>
              <a:t>learning</a:t>
            </a:r>
            <a:r>
              <a:rPr lang="fr-FR" dirty="0"/>
              <a:t> </a:t>
            </a:r>
            <a:r>
              <a:rPr lang="fr-FR" dirty="0" err="1"/>
              <a:t>includes</a:t>
            </a:r>
            <a:r>
              <a:rPr lang="fr-FR" dirty="0"/>
              <a:t> cross validation, </a:t>
            </a:r>
            <a:r>
              <a:rPr lang="fr-FR" dirty="0" err="1"/>
              <a:t>regularization</a:t>
            </a:r>
            <a:r>
              <a:rPr lang="fr-FR" dirty="0"/>
              <a:t>, support </a:t>
            </a:r>
            <a:r>
              <a:rPr lang="fr-FR" dirty="0" err="1"/>
              <a:t>vector</a:t>
            </a:r>
            <a:r>
              <a:rPr lang="fr-FR" dirty="0"/>
              <a:t> machines, </a:t>
            </a:r>
            <a:r>
              <a:rPr lang="fr-FR" dirty="0" err="1"/>
              <a:t>logistic</a:t>
            </a:r>
            <a:r>
              <a:rPr lang="fr-FR" dirty="0"/>
              <a:t> </a:t>
            </a:r>
            <a:r>
              <a:rPr lang="fr-FR" dirty="0" err="1"/>
              <a:t>regression</a:t>
            </a:r>
            <a:r>
              <a:rPr lang="fr-FR" dirty="0"/>
              <a:t>, k </a:t>
            </a:r>
            <a:r>
              <a:rPr lang="fr-FR" dirty="0" err="1"/>
              <a:t>nearest</a:t>
            </a:r>
            <a:r>
              <a:rPr lang="fr-FR" dirty="0"/>
              <a:t> </a:t>
            </a:r>
            <a:r>
              <a:rPr lang="fr-FR" dirty="0" err="1"/>
              <a:t>neighbor</a:t>
            </a:r>
            <a:r>
              <a:rPr lang="fr-FR" dirty="0"/>
              <a:t> and </a:t>
            </a:r>
            <a:r>
              <a:rPr lang="fr-FR" dirty="0" err="1"/>
              <a:t>linear</a:t>
            </a:r>
            <a:r>
              <a:rPr lang="fr-FR" dirty="0"/>
              <a:t> discriminant </a:t>
            </a:r>
            <a:r>
              <a:rPr lang="fr-FR" dirty="0" err="1"/>
              <a:t>analysis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20</a:t>
            </a:fld>
            <a:endParaRPr lang="en-US"/>
          </a:p>
        </p:txBody>
      </p:sp>
    </p:spTree>
    <p:extLst>
      <p:ext uri="{BB962C8B-B14F-4D97-AF65-F5344CB8AC3E}">
        <p14:creationId xmlns:p14="http://schemas.microsoft.com/office/powerpoint/2010/main" val="2739374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can be constructed as:</a:t>
            </a:r>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a:p>
            <a:endParaRPr lang="en-US" dirty="0"/>
          </a:p>
          <a:p>
            <a:pPr marL="0" indent="0">
              <a:buFont typeface="Arial" panose="020B0604020202020204" pitchFamily="34" charset="0"/>
              <a:buNone/>
            </a:pPr>
            <a:r>
              <a:rPr lang="en-US" b="1" dirty="0"/>
              <a:t>Supervised learning</a:t>
            </a:r>
            <a:r>
              <a:rPr lang="en-US" dirty="0"/>
              <a:t> is a ML method that establishes a relationship between each attribute of data feature map and its target value.</a:t>
            </a:r>
          </a:p>
          <a:p>
            <a:pPr marL="0" indent="0">
              <a:buFont typeface="Arial" panose="020B0604020202020204" pitchFamily="34" charset="0"/>
              <a:buNone/>
            </a:pPr>
            <a:r>
              <a:rPr lang="en-US" dirty="0"/>
              <a:t>Estimating the output value for each new datum is the main goal.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Regression and classification problems are solved by supervised learning approaches.</a:t>
            </a:r>
          </a:p>
          <a:p>
            <a:endParaRPr lang="en-US" dirty="0"/>
          </a:p>
          <a:p>
            <a:pPr marL="0" indent="0">
              <a:buFont typeface="Arial" panose="020B0604020202020204" pitchFamily="34" charset="0"/>
              <a:buNone/>
            </a:pPr>
            <a:r>
              <a:rPr lang="en-US" dirty="0"/>
              <a:t>The problems having data with unknown true values are solved by </a:t>
            </a:r>
            <a:r>
              <a:rPr lang="en-US" b="1" dirty="0"/>
              <a:t>unsupervised learning.</a:t>
            </a:r>
          </a:p>
          <a:p>
            <a:r>
              <a:rPr lang="en-US" dirty="0"/>
              <a:t>Here, grouping the given data is the main goal.</a:t>
            </a:r>
          </a:p>
          <a:p>
            <a:r>
              <a:rPr lang="en-US" dirty="0"/>
              <a:t>Clustering tasks are unsupervised learning approaches.</a:t>
            </a:r>
          </a:p>
        </p:txBody>
      </p:sp>
      <p:sp>
        <p:nvSpPr>
          <p:cNvPr id="4" name="Slide Number Placeholder 3"/>
          <p:cNvSpPr>
            <a:spLocks noGrp="1"/>
          </p:cNvSpPr>
          <p:nvPr>
            <p:ph type="sldNum" sz="quarter" idx="5"/>
          </p:nvPr>
        </p:nvSpPr>
        <p:spPr/>
        <p:txBody>
          <a:bodyPr/>
          <a:lstStyle/>
          <a:p>
            <a:fld id="{405E2643-C19C-FA43-99E4-5948DE805E5C}" type="slidenum">
              <a:rPr lang="en-US" smtClean="0"/>
              <a:t>21</a:t>
            </a:fld>
            <a:endParaRPr lang="en-US"/>
          </a:p>
        </p:txBody>
      </p:sp>
    </p:spTree>
    <p:extLst>
      <p:ext uri="{BB962C8B-B14F-4D97-AF65-F5344CB8AC3E}">
        <p14:creationId xmlns:p14="http://schemas.microsoft.com/office/powerpoint/2010/main" val="221455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cross-validation</a:t>
            </a:r>
            <a:r>
              <a:rPr lang="en-US" dirty="0"/>
              <a:t> (</a:t>
            </a:r>
            <a:r>
              <a:rPr lang="en-US" b="1" dirty="0"/>
              <a:t>CV</a:t>
            </a:r>
            <a:r>
              <a:rPr lang="en-US" dirty="0"/>
              <a:t>) method, all the data is divided into train and test set.</a:t>
            </a:r>
          </a:p>
          <a:p>
            <a:endParaRPr lang="en-US" dirty="0"/>
          </a:p>
          <a:p>
            <a:r>
              <a:rPr lang="en-US" dirty="0"/>
              <a:t>In </a:t>
            </a:r>
            <a:r>
              <a:rPr lang="en-US" b="1" dirty="0"/>
              <a:t>K-Fold CV</a:t>
            </a:r>
            <a:r>
              <a:rPr lang="en-US" dirty="0"/>
              <a:t>, data is divided into K groups equally or unevenly. </a:t>
            </a:r>
          </a:p>
          <a:p>
            <a:r>
              <a:rPr lang="en-US" dirty="0"/>
              <a:t>The model trained and tested for K times independently. For each iteration one of the groups are chosen as test group, and the remaining K minus one groups are merged to use as train set.</a:t>
            </a:r>
          </a:p>
          <a:p>
            <a:endParaRPr lang="en-US" dirty="0"/>
          </a:p>
          <a:p>
            <a:r>
              <a:rPr lang="en-US" dirty="0"/>
              <a:t>If the K is chosen as the number of samples, this CV method is called as leave one out. Here, the model is trained for N times.</a:t>
            </a:r>
          </a:p>
        </p:txBody>
      </p:sp>
      <p:sp>
        <p:nvSpPr>
          <p:cNvPr id="4" name="Slide Number Placeholder 3"/>
          <p:cNvSpPr>
            <a:spLocks noGrp="1"/>
          </p:cNvSpPr>
          <p:nvPr>
            <p:ph type="sldNum" sz="quarter" idx="5"/>
          </p:nvPr>
        </p:nvSpPr>
        <p:spPr/>
        <p:txBody>
          <a:bodyPr/>
          <a:lstStyle/>
          <a:p>
            <a:fld id="{405E2643-C19C-FA43-99E4-5948DE805E5C}" type="slidenum">
              <a:rPr lang="en-US" smtClean="0"/>
              <a:t>22</a:t>
            </a:fld>
            <a:endParaRPr lang="en-US"/>
          </a:p>
        </p:txBody>
      </p:sp>
    </p:spTree>
    <p:extLst>
      <p:ext uri="{BB962C8B-B14F-4D97-AF65-F5344CB8AC3E}">
        <p14:creationId xmlns:p14="http://schemas.microsoft.com/office/powerpoint/2010/main" val="149415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loss function</a:t>
            </a:r>
            <a:r>
              <a:rPr lang="en-US" dirty="0"/>
              <a:t>. In general, the </a:t>
            </a:r>
            <a:r>
              <a:rPr lang="en-US" dirty="0">
                <a:solidFill>
                  <a:schemeClr val="tx1"/>
                </a:solidFill>
              </a:rPr>
              <a:t>regularized loss function for supervised learning can be motivated as in equation three.</a:t>
            </a:r>
          </a:p>
          <a:p>
            <a:pPr marL="0" indent="0">
              <a:buFont typeface="Arial" panose="020B0604020202020204" pitchFamily="34" charset="0"/>
              <a:buNone/>
            </a:pPr>
            <a:endParaRPr lang="en-US" dirty="0">
              <a:solidFill>
                <a:schemeClr val="tx1"/>
              </a:solidFill>
            </a:endParaRPr>
          </a:p>
          <a:p>
            <a:pPr marL="0" indent="0">
              <a:buFont typeface="Arial" panose="020B0604020202020204" pitchFamily="34" charset="0"/>
              <a:buNone/>
            </a:pPr>
            <a:r>
              <a:rPr lang="en-US" dirty="0">
                <a:solidFill>
                  <a:schemeClr val="tx1"/>
                </a:solidFill>
              </a:rPr>
              <a:t>Here lambda is real valued hyper-parameter greater than or equal to zero, and R is the regularization function term.</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23</a:t>
            </a:fld>
            <a:endParaRPr lang="en-US"/>
          </a:p>
        </p:txBody>
      </p:sp>
    </p:spTree>
    <p:extLst>
      <p:ext uri="{BB962C8B-B14F-4D97-AF65-F5344CB8AC3E}">
        <p14:creationId xmlns:p14="http://schemas.microsoft.com/office/powerpoint/2010/main" val="368828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L1 regularization </a:t>
            </a:r>
            <a:r>
              <a:rPr lang="en-US" dirty="0"/>
              <a:t>known as </a:t>
            </a:r>
            <a:r>
              <a:rPr lang="en-US" b="1" dirty="0"/>
              <a:t>LASSO </a:t>
            </a:r>
            <a:r>
              <a:rPr lang="en-US" dirty="0"/>
              <a:t>only penalizes the coefficients large in magnitude. The form is lambda times L one norm of omega.</a:t>
            </a:r>
          </a:p>
          <a:p>
            <a:endParaRPr lang="en-US" dirty="0"/>
          </a:p>
          <a:p>
            <a:r>
              <a:rPr lang="en-US" b="1" dirty="0"/>
              <a:t>L2 regularization </a:t>
            </a:r>
            <a:r>
              <a:rPr lang="en-US" dirty="0"/>
              <a:t>is known as </a:t>
            </a:r>
            <a:r>
              <a:rPr lang="en-US" b="1" dirty="0"/>
              <a:t>ridge regression</a:t>
            </a:r>
            <a:r>
              <a:rPr lang="en-US" dirty="0"/>
              <a:t>. The form is lambda times squared L two norm of omega.</a:t>
            </a:r>
          </a:p>
        </p:txBody>
      </p:sp>
      <p:sp>
        <p:nvSpPr>
          <p:cNvPr id="4" name="Slide Number Placeholder 3"/>
          <p:cNvSpPr>
            <a:spLocks noGrp="1"/>
          </p:cNvSpPr>
          <p:nvPr>
            <p:ph type="sldNum" sz="quarter" idx="5"/>
          </p:nvPr>
        </p:nvSpPr>
        <p:spPr/>
        <p:txBody>
          <a:bodyPr/>
          <a:lstStyle/>
          <a:p>
            <a:fld id="{405E2643-C19C-FA43-99E4-5948DE805E5C}" type="slidenum">
              <a:rPr lang="en-US" smtClean="0"/>
              <a:t>24</a:t>
            </a:fld>
            <a:endParaRPr lang="en-US"/>
          </a:p>
        </p:txBody>
      </p:sp>
    </p:spTree>
    <p:extLst>
      <p:ext uri="{BB962C8B-B14F-4D97-AF65-F5344CB8AC3E}">
        <p14:creationId xmlns:p14="http://schemas.microsoft.com/office/powerpoint/2010/main" val="185630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support vector machine</a:t>
            </a:r>
            <a:r>
              <a:rPr lang="en-US" dirty="0"/>
              <a:t> (</a:t>
            </a:r>
            <a:r>
              <a:rPr lang="en-US" b="1" dirty="0"/>
              <a:t>SVM</a:t>
            </a:r>
            <a:r>
              <a:rPr lang="en-US" dirty="0"/>
              <a:t>) constructs a set of hyper-planes in a high-dimensional or an infinite-dimensional space. </a:t>
            </a:r>
            <a:endParaRPr lang="fr-FR" dirty="0"/>
          </a:p>
          <a:p>
            <a:r>
              <a:rPr lang="en-US" dirty="0"/>
              <a:t>Since we have a binary classification problem, we have a two-dimensional space and one hyper-plane like the red one in the figure with two margins like striped </a:t>
            </a:r>
            <a:r>
              <a:rPr lang="fr-FR" dirty="0"/>
              <a:t>blue</a:t>
            </a:r>
            <a:r>
              <a:rPr lang="en-US" dirty="0"/>
              <a:t> and green ones in the figure.</a:t>
            </a:r>
          </a:p>
          <a:p>
            <a:endParaRPr lang="en-US" dirty="0"/>
          </a:p>
          <a:p>
            <a:pPr marL="0" indent="0">
              <a:buFont typeface="Arial" panose="020B0604020202020204" pitchFamily="34" charset="0"/>
              <a:buNone/>
            </a:pPr>
            <a:r>
              <a:rPr lang="en-US" dirty="0"/>
              <a:t>The hyper-plane can be linear as in the figure, or non-linear which can be obtained by transferring samples with</a:t>
            </a:r>
            <a:r>
              <a:rPr lang="fr-FR" dirty="0"/>
              <a:t> a</a:t>
            </a:r>
            <a:r>
              <a:rPr lang="en-US" dirty="0"/>
              <a:t> non-linear kernel function. This method is known as </a:t>
            </a:r>
            <a:r>
              <a:rPr lang="en-US" b="1" dirty="0"/>
              <a:t>kernel trick</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By using the hyper-plane and margins in the figure, two loss functions are constructed as in the equations six and seven.</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25</a:t>
            </a:fld>
            <a:endParaRPr lang="en-US"/>
          </a:p>
        </p:txBody>
      </p:sp>
    </p:spTree>
    <p:extLst>
      <p:ext uri="{BB962C8B-B14F-4D97-AF65-F5344CB8AC3E}">
        <p14:creationId xmlns:p14="http://schemas.microsoft.com/office/powerpoint/2010/main" val="2035507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optimization problems can be constructed as </a:t>
            </a:r>
            <a:r>
              <a:rPr lang="en-US" b="1" dirty="0"/>
              <a:t>primal</a:t>
            </a:r>
            <a:r>
              <a:rPr lang="en-US" dirty="0"/>
              <a:t> and </a:t>
            </a:r>
            <a:r>
              <a:rPr lang="en-US" b="1" dirty="0"/>
              <a:t>dual as in the equations 8 and 9.</a:t>
            </a:r>
          </a:p>
          <a:p>
            <a:endParaRPr lang="en-US" b="1" dirty="0"/>
          </a:p>
          <a:p>
            <a:r>
              <a:rPr lang="en-US" dirty="0"/>
              <a:t>Regularization term is used together with SVM primal problem as in equation ten.</a:t>
            </a:r>
          </a:p>
        </p:txBody>
      </p:sp>
      <p:sp>
        <p:nvSpPr>
          <p:cNvPr id="4" name="Slide Number Placeholder 3"/>
          <p:cNvSpPr>
            <a:spLocks noGrp="1"/>
          </p:cNvSpPr>
          <p:nvPr>
            <p:ph type="sldNum" sz="quarter" idx="5"/>
          </p:nvPr>
        </p:nvSpPr>
        <p:spPr/>
        <p:txBody>
          <a:bodyPr/>
          <a:lstStyle/>
          <a:p>
            <a:fld id="{405E2643-C19C-FA43-99E4-5948DE805E5C}" type="slidenum">
              <a:rPr lang="en-US" smtClean="0"/>
              <a:t>26</a:t>
            </a:fld>
            <a:endParaRPr lang="en-US"/>
          </a:p>
        </p:txBody>
      </p:sp>
    </p:spTree>
    <p:extLst>
      <p:ext uri="{BB962C8B-B14F-4D97-AF65-F5344CB8AC3E}">
        <p14:creationId xmlns:p14="http://schemas.microsoft.com/office/powerpoint/2010/main" val="2524979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a:t>
            </a:r>
            <a:r>
              <a:rPr lang="en-US" dirty="0"/>
              <a:t> (</a:t>
            </a:r>
            <a:r>
              <a:rPr lang="en-US" b="1" dirty="0"/>
              <a:t>LR</a:t>
            </a:r>
            <a:r>
              <a:rPr lang="en-US" dirty="0"/>
              <a:t>) aims to solve binary classification problems by using logistic sigmoid function.</a:t>
            </a:r>
            <a:endParaRPr lang="fr-FR" dirty="0"/>
          </a:p>
          <a:p>
            <a:r>
              <a:rPr lang="en-US" dirty="0"/>
              <a:t>In the figure, sigmoid function examples for an one-dimensional sample together with different weight values are given.</a:t>
            </a:r>
          </a:p>
          <a:p>
            <a:endParaRPr lang="en-US" dirty="0"/>
          </a:p>
          <a:p>
            <a:r>
              <a:rPr lang="en-US" dirty="0"/>
              <a:t>The regression model can be seen in equation eleven.</a:t>
            </a:r>
          </a:p>
          <a:p>
            <a:endParaRPr lang="en-US" dirty="0"/>
          </a:p>
          <a:p>
            <a:r>
              <a:rPr lang="en-US" dirty="0"/>
              <a:t>By defining the variable z as given, the appropriate loss function is computed as in equation twelve.</a:t>
            </a:r>
          </a:p>
          <a:p>
            <a:endParaRPr lang="en-US" dirty="0"/>
          </a:p>
          <a:p>
            <a:r>
              <a:rPr lang="en-US" dirty="0"/>
              <a:t>Regularization term is used together with LR problem as in equation thirteen.</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27</a:t>
            </a:fld>
            <a:endParaRPr lang="en-US"/>
          </a:p>
        </p:txBody>
      </p:sp>
    </p:spTree>
    <p:extLst>
      <p:ext uri="{BB962C8B-B14F-4D97-AF65-F5344CB8AC3E}">
        <p14:creationId xmlns:p14="http://schemas.microsoft.com/office/powerpoint/2010/main" val="792030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K-Nearest Neighbor </a:t>
            </a:r>
            <a:r>
              <a:rPr lang="en-US" dirty="0"/>
              <a:t>(</a:t>
            </a:r>
            <a:r>
              <a:rPr lang="en-US" b="1" dirty="0"/>
              <a:t>KNN</a:t>
            </a:r>
            <a:r>
              <a:rPr lang="en-US" dirty="0"/>
              <a:t>) algorithm aims to label the target sample by placing it into the model hyper-plane and then using the labels of its neighbors in this hyper-plane. </a:t>
            </a:r>
          </a:p>
          <a:p>
            <a:r>
              <a:rPr lang="en-US" dirty="0"/>
              <a:t>Here, there are two major challenges such that finding the neighbors of target sample over all data and deciding the label of it.</a:t>
            </a:r>
          </a:p>
          <a:p>
            <a:endParaRPr lang="en-US" dirty="0"/>
          </a:p>
          <a:p>
            <a:pPr marL="0" indent="0">
              <a:buFont typeface="Arial" panose="020B0604020202020204" pitchFamily="34" charset="0"/>
              <a:buNone/>
            </a:pPr>
            <a:r>
              <a:rPr lang="en-US" dirty="0"/>
              <a:t>The neighbors are found by comparing the distances of other samples to the target sample. </a:t>
            </a:r>
          </a:p>
          <a:p>
            <a:pPr marL="0" indent="0">
              <a:buFont typeface="Arial" panose="020B0604020202020204" pitchFamily="34" charset="0"/>
              <a:buNone/>
            </a:pPr>
            <a:r>
              <a:rPr lang="en-US" dirty="0"/>
              <a:t>Euclidean, Manhattan and Chebyshev metric functions are most commons to compute distances.</a:t>
            </a:r>
          </a:p>
          <a:p>
            <a:pPr marL="0" indent="0">
              <a:buFont typeface="Arial" panose="020B0604020202020204" pitchFamily="34" charset="0"/>
              <a:buNone/>
            </a:pPr>
            <a:r>
              <a:rPr lang="en-US" dirty="0"/>
              <a:t>The number of neighbors that will be used is chosen by the researcher.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finding the neighbors, the label of the target sample is decided by either majority voting or weighted majority voting.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when KNN algorithm with K equals three is used, the green sample is labeled as red both by majority voting and weighted majority voting. </a:t>
            </a:r>
          </a:p>
          <a:p>
            <a:pPr marL="0" indent="0">
              <a:buFont typeface="Arial" panose="020B0604020202020204" pitchFamily="34" charset="0"/>
              <a:buNone/>
            </a:pPr>
            <a:r>
              <a:rPr lang="en-US" dirty="0"/>
              <a:t>However, when K equals five, the green sample is labeled as blue by majority voting, while it is labeled as red by weighted majority voting.</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a:t>
            </a:r>
            <a:r>
              <a:rPr lang="fr-FR" dirty="0" err="1"/>
              <a:t>includes</a:t>
            </a:r>
            <a:r>
              <a:rPr lang="fr-FR" dirty="0"/>
              <a:t> the </a:t>
            </a:r>
            <a:r>
              <a:rPr lang="fr-FR" dirty="0" err="1"/>
              <a:t>purpose</a:t>
            </a:r>
            <a:r>
              <a:rPr lang="fr-FR" dirty="0"/>
              <a:t> of </a:t>
            </a:r>
            <a:r>
              <a:rPr lang="fr-FR" dirty="0" err="1"/>
              <a:t>thesis</a:t>
            </a:r>
            <a:r>
              <a:rPr lang="fr-FR" dirty="0"/>
              <a:t>, </a:t>
            </a:r>
            <a:r>
              <a:rPr lang="fr-FR" dirty="0" err="1"/>
              <a:t>literature</a:t>
            </a:r>
            <a:r>
              <a:rPr lang="fr-FR" dirty="0"/>
              <a:t> review and </a:t>
            </a:r>
            <a:r>
              <a:rPr lang="fr-FR" dirty="0" err="1"/>
              <a:t>chest</a:t>
            </a:r>
            <a:r>
              <a:rPr lang="fr-FR" dirty="0"/>
              <a:t> </a:t>
            </a:r>
            <a:r>
              <a:rPr lang="fr-FR" dirty="0" err="1"/>
              <a:t>xrays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a:t>
            </a:fld>
            <a:endParaRPr lang="en-US"/>
          </a:p>
        </p:txBody>
      </p:sp>
    </p:spTree>
    <p:extLst>
      <p:ext uri="{BB962C8B-B14F-4D97-AF65-F5344CB8AC3E}">
        <p14:creationId xmlns:p14="http://schemas.microsoft.com/office/powerpoint/2010/main" val="303614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14:m>
                  <m:oMath xmlns:m="http://schemas.openxmlformats.org/officeDocument/2006/math">
                    <m:r>
                      <a:rPr lang="tr-TR" i="1" smtClean="0">
                        <a:latin typeface="Cambria Math" panose="02040503050406030204" pitchFamily="18" charset="0"/>
                      </a:rPr>
                      <m:t>𝑙</m:t>
                    </m:r>
                    <m:r>
                      <a:rPr lang="tr-TR" b="0" i="1" smtClean="0">
                        <a:latin typeface="Cambria Math" panose="02040503050406030204" pitchFamily="18" charset="0"/>
                      </a:rPr>
                      <m:t>𝑎𝑚𝑏𝑑𝑎</m:t>
                    </m:r>
                    <m:r>
                      <a:rPr lang="tr-TR" b="0" i="1" smtClean="0">
                        <a:latin typeface="Cambria Math" panose="02040503050406030204" pitchFamily="18" charset="0"/>
                      </a:rPr>
                      <m:t> </m:t>
                    </m:r>
                    <m:r>
                      <a:rPr lang="tr-TR" b="0" i="1" smtClean="0">
                        <a:latin typeface="Cambria Math" panose="02040503050406030204" pitchFamily="18" charset="0"/>
                      </a:rPr>
                      <m:t>𝑡𝑖𝑚𝑒𝑠</m:t>
                    </m:r>
                    <m:r>
                      <a:rPr lang="tr-TR" b="0" i="1" smtClean="0">
                        <a:latin typeface="Cambria Math" panose="02040503050406030204" pitchFamily="18" charset="0"/>
                      </a:rPr>
                      <m:t> </m:t>
                    </m:r>
                    <m:r>
                      <a:rPr lang="tr-TR" b="0" i="1" smtClean="0">
                        <a:latin typeface="Cambria Math" panose="02040503050406030204" pitchFamily="18" charset="0"/>
                      </a:rPr>
                      <m:t>𝑠𝑖𝑔𝑚𝑎</m:t>
                    </m:r>
                    <m:r>
                      <a:rPr lang="tr-TR" b="0" i="1" smtClean="0">
                        <a:latin typeface="Cambria Math" panose="02040503050406030204" pitchFamily="18" charset="0"/>
                      </a:rPr>
                      <m:t> </m:t>
                    </m:r>
                    <m:r>
                      <a:rPr lang="tr-TR" b="0" i="1" smtClean="0">
                        <a:latin typeface="Cambria Math" panose="02040503050406030204" pitchFamily="18" charset="0"/>
                      </a:rPr>
                      <m:t>𝑝𝑙𝑢𝑠</m:t>
                    </m:r>
                    <m:r>
                      <a:rPr lang="tr-TR" b="0" i="1" smtClean="0">
                        <a:latin typeface="Cambria Math" panose="02040503050406030204" pitchFamily="18" charset="0"/>
                      </a:rPr>
                      <m:t> </m:t>
                    </m:r>
                    <m:r>
                      <a:rPr lang="tr-TR" b="0" i="1" smtClean="0">
                        <a:latin typeface="Cambria Math" panose="02040503050406030204" pitchFamily="18" charset="0"/>
                      </a:rPr>
                      <m:t>𝑖𝑑𝑒𝑛𝑡𝑖𝑡𝑦</m:t>
                    </m:r>
                    <m:r>
                      <a:rPr lang="tr-TR" b="0" i="1" smtClean="0">
                        <a:latin typeface="Cambria Math" panose="02040503050406030204" pitchFamily="18" charset="0"/>
                      </a:rPr>
                      <m:t> </m:t>
                    </m:r>
                    <m:r>
                      <a:rPr lang="tr-TR" b="0" i="1" smtClean="0">
                        <a:latin typeface="Cambria Math" panose="02040503050406030204" pitchFamily="18" charset="0"/>
                      </a:rPr>
                      <m:t>𝑚𝑎𝑡𝑟𝑖𝑥</m:t>
                    </m:r>
                    <m:r>
                      <a:rPr lang="tr-TR" b="0" i="1" smtClean="0">
                        <a:latin typeface="Cambria Math" panose="02040503050406030204" pitchFamily="18" charset="0"/>
                      </a:rPr>
                      <m:t> </m:t>
                    </m:r>
                  </m:oMath>
                </a14:m>
                <a:r>
                  <a:rPr lang="en-TR" dirty="0"/>
                  <a:t>or</a:t>
                </a:r>
                <a:r>
                  <a:rPr lang="en-TR" baseline="0" dirty="0"/>
                  <a:t> sigma plus lambda times identity matrix</a:t>
                </a:r>
                <a:r>
                  <a:rPr lang="en-TR" dirty="0"/>
                  <a:t>, and then inserting it into the discriminant function. </a:t>
                </a:r>
              </a:p>
              <a:p>
                <a:endParaRPr lang="en-US" dirty="0"/>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r>
                  <a:rPr lang="en-US" i="0" dirty="0">
                    <a:latin typeface="Cambria Math" panose="02040503050406030204" pitchFamily="18" charset="0"/>
                  </a:rPr>
                  <a:t>𝑐_𝑖</a:t>
                </a:r>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r>
                  <a:rPr lang="en-US" i="0" dirty="0">
                    <a:latin typeface="Cambria Math" panose="02040503050406030204" pitchFamily="18" charset="0"/>
                  </a:rPr>
                  <a:t>𝑐_𝑖</a:t>
                </a:r>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r>
                  <a:rPr lang="tr-TR" i="0">
                    <a:latin typeface="Cambria Math" panose="02040503050406030204" pitchFamily="18" charset="0"/>
                  </a:rPr>
                  <a:t>𝑙</a:t>
                </a:r>
                <a:r>
                  <a:rPr lang="tr-TR" b="0" i="0">
                    <a:latin typeface="Cambria Math" panose="02040503050406030204" pitchFamily="18" charset="0"/>
                  </a:rPr>
                  <a:t>𝑎𝑚𝑏𝑑𝑎 𝑡𝑖𝑚𝑒𝑠 𝑠𝑖𝑔𝑚𝑎 𝑝𝑙𝑢𝑠 𝑖𝑑𝑒𝑛𝑡𝑖𝑡𝑦 𝑚𝑎𝑡𝑟𝑖𝑥 </a:t>
                </a:r>
                <a:r>
                  <a:rPr lang="en-TR" dirty="0"/>
                  <a:t>or</a:t>
                </a:r>
                <a:r>
                  <a:rPr lang="en-TR" baseline="0" dirty="0"/>
                  <a:t> sigma plus lambda times identity matrix</a:t>
                </a:r>
                <a:r>
                  <a:rPr lang="en-TR" dirty="0"/>
                  <a:t>, and then inserting it into the discriminant function. </a:t>
                </a:r>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29</a:t>
            </a:fld>
            <a:endParaRPr lang="en-US"/>
          </a:p>
        </p:txBody>
      </p:sp>
    </p:spTree>
    <p:extLst>
      <p:ext uri="{BB962C8B-B14F-4D97-AF65-F5344CB8AC3E}">
        <p14:creationId xmlns:p14="http://schemas.microsoft.com/office/powerpoint/2010/main" val="292752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all features have different means, but the same covariance matrix for mathematical convenience, the discriminant function is simplified to equation fifteen.</a:t>
            </a:r>
          </a:p>
          <a:p>
            <a:endParaRPr lang="en-US" dirty="0"/>
          </a:p>
          <a:p>
            <a:r>
              <a:rPr lang="en-US" dirty="0"/>
              <a:t>If covariance matrices are all arbitrary, but equal across classes, the discriminant function is simplified to equation</a:t>
            </a:r>
            <a:r>
              <a:rPr lang="en-US" baseline="0" dirty="0"/>
              <a:t> sixteen.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30</a:t>
            </a:fld>
            <a:endParaRPr lang="en-US"/>
          </a:p>
        </p:txBody>
      </p:sp>
    </p:spTree>
    <p:extLst>
      <p:ext uri="{BB962C8B-B14F-4D97-AF65-F5344CB8AC3E}">
        <p14:creationId xmlns:p14="http://schemas.microsoft.com/office/powerpoint/2010/main" val="359503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Experiments</a:t>
            </a:r>
            <a:r>
              <a:rPr lang="fr-FR" dirty="0"/>
              <a:t> </a:t>
            </a:r>
            <a:r>
              <a:rPr lang="fr-FR" dirty="0" err="1"/>
              <a:t>includes</a:t>
            </a:r>
            <a:r>
              <a:rPr lang="fr-FR" dirty="0"/>
              <a:t> </a:t>
            </a:r>
            <a:r>
              <a:rPr lang="fr-FR" dirty="0" err="1"/>
              <a:t>dataset</a:t>
            </a:r>
            <a:r>
              <a:rPr lang="fr-FR" dirty="0"/>
              <a:t> and data augmentation, training and </a:t>
            </a:r>
            <a:r>
              <a:rPr lang="fr-FR" dirty="0" err="1"/>
              <a:t>testing</a:t>
            </a:r>
            <a:r>
              <a:rPr lang="fr-FR" dirty="0"/>
              <a:t> on </a:t>
            </a:r>
            <a:r>
              <a:rPr lang="fr-FR" dirty="0" err="1"/>
              <a:t>cnn</a:t>
            </a:r>
            <a:r>
              <a:rPr lang="fr-FR" dirty="0"/>
              <a:t> </a:t>
            </a:r>
            <a:r>
              <a:rPr lang="fr-FR" dirty="0" err="1"/>
              <a:t>models</a:t>
            </a:r>
            <a:r>
              <a:rPr lang="fr-FR" dirty="0"/>
              <a:t>, </a:t>
            </a:r>
            <a:r>
              <a:rPr lang="fr-FR" dirty="0" err="1"/>
              <a:t>deep</a:t>
            </a:r>
            <a:r>
              <a:rPr lang="fr-FR" dirty="0"/>
              <a:t> </a:t>
            </a:r>
            <a:r>
              <a:rPr lang="fr-FR" dirty="0" err="1"/>
              <a:t>feature</a:t>
            </a:r>
            <a:r>
              <a:rPr lang="fr-FR" dirty="0"/>
              <a:t> extraction and </a:t>
            </a:r>
            <a:r>
              <a:rPr lang="fr-FR" dirty="0" err="1"/>
              <a:t>forming</a:t>
            </a:r>
            <a:r>
              <a:rPr lang="fr-FR" dirty="0"/>
              <a:t> the </a:t>
            </a:r>
            <a:r>
              <a:rPr lang="fr-FR" dirty="0" err="1"/>
              <a:t>feature</a:t>
            </a:r>
            <a:r>
              <a:rPr lang="fr-FR" dirty="0"/>
              <a:t> matrices, data </a:t>
            </a:r>
            <a:r>
              <a:rPr lang="fr-FR" dirty="0" err="1"/>
              <a:t>pre-processing</a:t>
            </a:r>
            <a:r>
              <a:rPr lang="fr-FR" dirty="0"/>
              <a:t>, hyper-</a:t>
            </a:r>
            <a:r>
              <a:rPr lang="fr-FR" dirty="0" err="1"/>
              <a:t>parameter</a:t>
            </a:r>
            <a:r>
              <a:rPr lang="fr-FR" dirty="0"/>
              <a:t> </a:t>
            </a:r>
            <a:r>
              <a:rPr lang="fr-FR" dirty="0" err="1"/>
              <a:t>tuning</a:t>
            </a:r>
            <a:r>
              <a:rPr lang="fr-FR" dirty="0"/>
              <a:t>, training and </a:t>
            </a:r>
            <a:r>
              <a:rPr lang="fr-FR" dirty="0" err="1"/>
              <a:t>testing</a:t>
            </a:r>
            <a:r>
              <a:rPr lang="fr-FR" dirty="0"/>
              <a:t> on ml </a:t>
            </a:r>
            <a:r>
              <a:rPr lang="fr-FR" dirty="0" err="1"/>
              <a:t>models</a:t>
            </a:r>
            <a:r>
              <a:rPr lang="fr-FR" dirty="0"/>
              <a:t>, and </a:t>
            </a:r>
            <a:r>
              <a:rPr lang="fr-FR" dirty="0" err="1"/>
              <a:t>technical</a:t>
            </a:r>
            <a:r>
              <a:rPr lang="fr-FR" dirty="0"/>
              <a:t> information about </a:t>
            </a:r>
            <a:r>
              <a:rPr lang="fr-FR" dirty="0" err="1"/>
              <a:t>our</a:t>
            </a:r>
            <a:r>
              <a:rPr lang="fr-FR" dirty="0"/>
              <a:t> source code.</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31</a:t>
            </a:fld>
            <a:endParaRPr lang="en-US"/>
          </a:p>
        </p:txBody>
      </p:sp>
    </p:spTree>
    <p:extLst>
      <p:ext uri="{BB962C8B-B14F-4D97-AF65-F5344CB8AC3E}">
        <p14:creationId xmlns:p14="http://schemas.microsoft.com/office/powerpoint/2010/main" val="75729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construction stages of the experiments we aim to carry out in the thesis can be listed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clean the data source and construct the dataset. Then divide it into train and test sets containing two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perform CNN experiments on various pre-trained models with different optimizers, and save the results and weights to distinct files. Then extract the deep features of images by using the weight files of models with the best performance, and declare them as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perform ML experiments using grid search on various models over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with two methodologies: one, cross validation only on train set and test the determined parameters on test set, two train on train set and test on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Forth, extract the demographic information from dataset for each sample, and construct the demographic information feature matrix. Name it as X sub info and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Fifth, combine the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and X sub info column-wise to construct X sub all, and then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report all results of all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32</a:t>
            </a:fld>
            <a:endParaRPr lang="en-US"/>
          </a:p>
        </p:txBody>
      </p:sp>
    </p:spTree>
    <p:extLst>
      <p:ext uri="{BB962C8B-B14F-4D97-AF65-F5344CB8AC3E}">
        <p14:creationId xmlns:p14="http://schemas.microsoft.com/office/powerpoint/2010/main" val="144732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Data used in our work was obtained from the given public GitHub repository.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Data clean was performed by choosing samples including PA view chest X-ray, and gender and age information. Then data were divided into two groups, </a:t>
            </a:r>
            <a:r>
              <a:rPr lang="en-US" b="1" dirty="0"/>
              <a:t>COVID-19 </a:t>
            </a:r>
            <a:r>
              <a:rPr lang="en-US" dirty="0"/>
              <a:t>and </a:t>
            </a:r>
            <a:r>
              <a:rPr lang="en-US" b="1" dirty="0"/>
              <a:t>non-COVID-19</a:t>
            </a:r>
            <a:r>
              <a:rPr lang="en-US" dirty="0"/>
              <a:t>, by checking whether the diagnosis includes COVID-19 or not.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the dataset was split into train and test sets with to ratio of 4 to 1. That is, while the train set includes </a:t>
            </a:r>
            <a:r>
              <a:rPr lang="en-US" b="1" dirty="0"/>
              <a:t>hundred and five</a:t>
            </a:r>
            <a:r>
              <a:rPr lang="en-US" dirty="0"/>
              <a:t> COVID-19 and </a:t>
            </a:r>
            <a:r>
              <a:rPr lang="en-US" b="1" dirty="0"/>
              <a:t>ninety eight</a:t>
            </a:r>
            <a:r>
              <a:rPr lang="en-US" dirty="0"/>
              <a:t> non-COVID-19 labeled data, the test set includes </a:t>
            </a:r>
            <a:r>
              <a:rPr lang="en-US" b="1" dirty="0"/>
              <a:t>twenty six</a:t>
            </a:r>
            <a:r>
              <a:rPr lang="en-US" dirty="0"/>
              <a:t> COVID-19 and </a:t>
            </a:r>
            <a:r>
              <a:rPr lang="en-US" b="1" dirty="0"/>
              <a:t>twenty five</a:t>
            </a:r>
            <a:r>
              <a:rPr lang="en-US" dirty="0"/>
              <a:t> non-COVID-19.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Afterwards, each datum was resized to two hundred twenty four times two hundred twenty four, center cropped, gray scaled, and normalized.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Horizontal flip, vertical flip, ninety degrees of rotation, hundred eighty degrees of rotation, and two hundred seventy degrees of rotation was used </a:t>
            </a:r>
            <a:r>
              <a:rPr lang="en-US" b="1" dirty="0"/>
              <a:t>as data augmented only</a:t>
            </a:r>
            <a:r>
              <a:rPr lang="en-US" dirty="0"/>
              <a:t> on train data before CNN experiments.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data sizes can be seen in Table 1.</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33</a:t>
            </a:fld>
            <a:endParaRPr lang="en-US"/>
          </a:p>
        </p:txBody>
      </p:sp>
    </p:spTree>
    <p:extLst>
      <p:ext uri="{BB962C8B-B14F-4D97-AF65-F5344CB8AC3E}">
        <p14:creationId xmlns:p14="http://schemas.microsoft.com/office/powerpoint/2010/main" val="356767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r>
              <a:rPr lang="en-US" b="1" dirty="0"/>
              <a:t>ResNet-34</a:t>
            </a:r>
            <a:r>
              <a:rPr lang="en-US" dirty="0"/>
              <a:t>, </a:t>
            </a:r>
            <a:r>
              <a:rPr lang="en-US" b="1" dirty="0"/>
              <a:t>ResNet-50</a:t>
            </a:r>
            <a:r>
              <a:rPr lang="en-US" dirty="0"/>
              <a:t>, </a:t>
            </a:r>
            <a:r>
              <a:rPr lang="en-US" b="1" dirty="0"/>
              <a:t>VGG16</a:t>
            </a:r>
            <a:r>
              <a:rPr lang="en-US" dirty="0"/>
              <a:t>, and </a:t>
            </a:r>
            <a:r>
              <a:rPr lang="en-US" b="1" dirty="0"/>
              <a:t>VGG19.</a:t>
            </a:r>
          </a:p>
          <a:p>
            <a:endParaRPr lang="en-US" dirty="0"/>
          </a:p>
          <a:p>
            <a:r>
              <a:rPr lang="en-US" dirty="0"/>
              <a:t>Batch size was experimentally set from two to four to two to six, and train data were shuffled at each epoch. We set the number of epochs to 50 and after each epoch we validated our model on test set.</a:t>
            </a:r>
          </a:p>
          <a:p>
            <a:endParaRPr lang="en-US" dirty="0"/>
          </a:p>
          <a:p>
            <a:pPr marL="7938" lvl="1" indent="0">
              <a:buFont typeface="Arial" panose="020B0604020202020204" pitchFamily="34" charset="0"/>
              <a:buNone/>
            </a:pPr>
            <a:r>
              <a:rPr lang="en-US" dirty="0"/>
              <a:t>On each validation, the saved model weight files for the corresponding configurations were checked. If there exists no saved file having greater accuracy percentage than the current state, the current model weights are saved as a new model weight *.pth file with the name including the validation result and training configurations.</a:t>
            </a:r>
          </a:p>
          <a:p>
            <a:pPr marL="7938" lvl="1" indent="0">
              <a:buFont typeface="Arial" panose="020B0604020202020204" pitchFamily="34" charset="0"/>
              <a:buNone/>
            </a:pPr>
            <a:endParaRPr lang="en-US" dirty="0"/>
          </a:p>
          <a:p>
            <a:pPr marL="7938" lvl="1" indent="0">
              <a:buFont typeface="Arial" panose="020B0604020202020204" pitchFamily="34" charset="0"/>
              <a:buNone/>
            </a:pPr>
            <a:r>
              <a:rPr lang="en-US" dirty="0"/>
              <a:t>After the last training epoch, testing process was applied rather than validation, and the same accuracy comparison over saved *.pth files was executed.</a:t>
            </a:r>
          </a:p>
          <a:p>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We experimented two different transfer learning strategies such that the first is to train the entire model, and the second </a:t>
            </a:r>
          </a:p>
          <a:p>
            <a:r>
              <a:rPr lang="en-US" dirty="0"/>
              <a:t>is to freeze the first few layers and train others.</a:t>
            </a:r>
          </a:p>
          <a:p>
            <a:pPr marL="457200" lvl="1" indent="0">
              <a:buFont typeface="Courier New" panose="02070309020205020404" pitchFamily="49" charset="0"/>
              <a:buNone/>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Cross entropy loss function was used for all experiments, and </a:t>
            </a:r>
            <a:r>
              <a:rPr lang="en-US" dirty="0" err="1"/>
              <a:t>sgd</a:t>
            </a:r>
            <a:r>
              <a:rPr lang="en-US" dirty="0"/>
              <a:t> momentum, </a:t>
            </a:r>
            <a:r>
              <a:rPr lang="en-US" dirty="0" err="1"/>
              <a:t>adam</a:t>
            </a:r>
            <a:r>
              <a:rPr lang="en-US" dirty="0"/>
              <a:t> and </a:t>
            </a:r>
            <a:r>
              <a:rPr lang="en-US" dirty="0" err="1"/>
              <a:t>adam</a:t>
            </a:r>
            <a:r>
              <a:rPr lang="en-US" dirty="0"/>
              <a:t> with decoupled weight decay optimizers were experimented with various learning rates, momentum values, and weight decay parameter values to optimize the loss function.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Moreover, </a:t>
            </a:r>
            <a:r>
              <a:rPr lang="en-US" b="1" dirty="0"/>
              <a:t>learning rate </a:t>
            </a:r>
            <a:r>
              <a:rPr lang="en-US" dirty="0"/>
              <a:t>was experimentally scheduled by the reducing rate as </a:t>
            </a:r>
            <a:r>
              <a:rPr lang="en-US" b="1" dirty="0"/>
              <a:t>0.1</a:t>
            </a:r>
            <a:r>
              <a:rPr lang="en-US" dirty="0"/>
              <a:t> for each quarter of total epoch size.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All </a:t>
            </a:r>
            <a:r>
              <a:rPr lang="en-US" dirty="0" err="1"/>
              <a:t>cnn</a:t>
            </a:r>
            <a:r>
              <a:rPr lang="en-US" dirty="0"/>
              <a:t> architectures were modified by adding a block of </a:t>
            </a:r>
            <a:r>
              <a:rPr lang="en-US" dirty="0" err="1"/>
              <a:t>relu</a:t>
            </a:r>
            <a:r>
              <a:rPr lang="en-US" dirty="0"/>
              <a:t>, drop-out and fully connected layers right after the last fully connected layer and the final layer outputs were set to the class size, that is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resnet50 model which gave the best results over experiments, the final hyper-parameters used in experiments to yield the best results can be seen in Table 2.</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35</a:t>
            </a:fld>
            <a:endParaRPr lang="en-US"/>
          </a:p>
        </p:txBody>
      </p:sp>
    </p:spTree>
    <p:extLst>
      <p:ext uri="{BB962C8B-B14F-4D97-AF65-F5344CB8AC3E}">
        <p14:creationId xmlns:p14="http://schemas.microsoft.com/office/powerpoint/2010/main" val="2730642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sample visualization representing one iteration on Resnet-50 model. All visualizations were constructed in our source code.</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Model weights files saved during CNN experiments were used to </a:t>
            </a:r>
            <a:r>
              <a:rPr lang="en-US" b="1" dirty="0"/>
              <a:t>extract deep features </a:t>
            </a:r>
            <a:r>
              <a:rPr lang="en-US" dirty="0"/>
              <a:t>for the corresponding CNN architectures.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deep features were extracted from the latest fully connected layer right before the modified classification block.</a:t>
            </a:r>
          </a:p>
          <a:p>
            <a:pPr marL="0" indent="0">
              <a:buFont typeface="Arial" panose="020B0604020202020204" pitchFamily="34" charset="0"/>
              <a:buNone/>
            </a:pPr>
            <a:r>
              <a:rPr lang="en-US" dirty="0"/>
              <a:t>Since the output of this layer was thousand, the number of features was thousand for each sample.</a:t>
            </a:r>
          </a:p>
          <a:p>
            <a:pPr marL="0" indent="0">
              <a:buFont typeface="Arial" panose="020B0604020202020204" pitchFamily="34" charset="0"/>
              <a:buNone/>
            </a:pPr>
            <a:r>
              <a:rPr lang="en-US" dirty="0"/>
              <a:t>We denote this feature matrix by X sub </a:t>
            </a:r>
            <a:r>
              <a:rPr lang="en-US" dirty="0" err="1"/>
              <a:t>cnn</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denote the feature matrix of demographic information as X sub info, and it has two columns which are the information of age and gender.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column-wise merged feature matrix is denoted by X sub all and clearly It has thousand and two columns. </a:t>
            </a:r>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r>
              <a:rPr lang="en-US" dirty="0"/>
              <a:t>For </a:t>
            </a:r>
            <a:r>
              <a:rPr lang="en-US" b="1" dirty="0"/>
              <a:t>standardization, we centered the data with the mean through the equation in seventeen.</a:t>
            </a:r>
          </a:p>
          <a:p>
            <a:endParaRPr lang="en-US" b="1" dirty="0"/>
          </a:p>
          <a:p>
            <a:r>
              <a:rPr lang="en-US" b="1" dirty="0"/>
              <a:t>And we used L two normalization as the final setting of the data pre-processing pipeline as in equation eighteen.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38</a:t>
            </a:fld>
            <a:endParaRPr lang="en-US"/>
          </a:p>
        </p:txBody>
      </p:sp>
    </p:spTree>
    <p:extLst>
      <p:ext uri="{BB962C8B-B14F-4D97-AF65-F5344CB8AC3E}">
        <p14:creationId xmlns:p14="http://schemas.microsoft.com/office/powerpoint/2010/main" val="6310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Coronaviruses are a family of RNA related viruses causing respiratory diseases in animals and humans.</a:t>
            </a:r>
          </a:p>
          <a:p>
            <a:endParaRPr lang="en-US" dirty="0"/>
          </a:p>
          <a:p>
            <a:r>
              <a:rPr lang="en-US" dirty="0"/>
              <a:t>In December 2019 a novel coronavirus was identified in Wuhan / China and spread across the country in a short time.</a:t>
            </a:r>
          </a:p>
          <a:p>
            <a:endParaRPr lang="en-US" dirty="0"/>
          </a:p>
          <a:p>
            <a:r>
              <a:rPr lang="en-US" dirty="0"/>
              <a:t>In March 2020, world health organization declared a global pandemic on covid-19.</a:t>
            </a:r>
          </a:p>
          <a:p>
            <a:endParaRPr lang="en-US" dirty="0"/>
          </a:p>
          <a:p>
            <a:r>
              <a:rPr lang="en-US" dirty="0"/>
              <a:t>As of June 2021, more than hundred seventy six million people were infected and more than three point eight million people were died due to covid-19.</a:t>
            </a:r>
          </a:p>
          <a:p>
            <a:endParaRPr lang="en-US" dirty="0"/>
          </a:p>
          <a:p>
            <a:r>
              <a:rPr lang="en-US" dirty="0"/>
              <a:t>Thus, detecting and distinguishing covid-19 and similar diseases are very important. And performing this from chest X-rays may be difficult even for experts.</a:t>
            </a:r>
          </a:p>
          <a:p>
            <a:endParaRPr lang="en-US" dirty="0"/>
          </a:p>
          <a:p>
            <a:r>
              <a:rPr lang="en-US" dirty="0"/>
              <a:t>However, the recent advances in deep learning and machine learning create alternative approaches and become smart-assistance tools for medical doctors and </a:t>
            </a:r>
            <a:r>
              <a:rPr lang="en-US" dirty="0" err="1"/>
              <a:t>radialogists</a:t>
            </a:r>
            <a:r>
              <a:rPr lang="en-US" dirty="0"/>
              <a:t> to detect covid-19.</a:t>
            </a:r>
          </a:p>
        </p:txBody>
      </p:sp>
      <p:sp>
        <p:nvSpPr>
          <p:cNvPr id="4" name="Slide Number Placeholder 3"/>
          <p:cNvSpPr>
            <a:spLocks noGrp="1"/>
          </p:cNvSpPr>
          <p:nvPr>
            <p:ph type="sldNum" sz="quarter" idx="5"/>
          </p:nvPr>
        </p:nvSpPr>
        <p:spPr/>
        <p:txBody>
          <a:bodyPr/>
          <a:lstStyle/>
          <a:p>
            <a:fld id="{405E2643-C19C-FA43-99E4-5948DE805E5C}" type="slidenum">
              <a:rPr lang="en-US" smtClean="0"/>
              <a:t>3</a:t>
            </a:fld>
            <a:endParaRPr lang="en-US"/>
          </a:p>
        </p:txBody>
      </p:sp>
    </p:spTree>
    <p:extLst>
      <p:ext uri="{BB962C8B-B14F-4D97-AF65-F5344CB8AC3E}">
        <p14:creationId xmlns:p14="http://schemas.microsoft.com/office/powerpoint/2010/main" val="1753865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Grid search </a:t>
            </a:r>
            <a:r>
              <a:rPr lang="en-US" dirty="0"/>
              <a:t>method was used for hyper-parameter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grid search, all combinations between hyper-parameter options were experimented.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instance if there exists m number of hyper-parameters and each of them has a sub </a:t>
            </a:r>
            <a:r>
              <a:rPr lang="en-US" dirty="0" err="1"/>
              <a:t>i</a:t>
            </a:r>
            <a:r>
              <a:rPr lang="en-US" dirty="0"/>
              <a:t> options where a sub i’s are positive integers for </a:t>
            </a:r>
            <a:r>
              <a:rPr lang="en-US" dirty="0" err="1"/>
              <a:t>i</a:t>
            </a:r>
            <a:r>
              <a:rPr lang="en-US" dirty="0"/>
              <a:t> from one to m. Then the total number of iterations are the product of a sub i’s for </a:t>
            </a:r>
            <a:r>
              <a:rPr lang="en-US" dirty="0" err="1"/>
              <a:t>i</a:t>
            </a:r>
            <a:r>
              <a:rPr lang="en-US" dirty="0"/>
              <a:t> from one to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Moreover, if K-fold cv is applied, the number of iterations are raised K-fold.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We made the decision about to choose the optimal hyper-parameters according to </a:t>
            </a:r>
            <a:r>
              <a:rPr lang="en-US" b="1" dirty="0"/>
              <a:t>accuracy</a:t>
            </a:r>
            <a:r>
              <a:rPr lang="en-US" dirty="0"/>
              <a:t> values. If at least two 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39</a:t>
            </a:fld>
            <a:endParaRPr lang="en-US"/>
          </a:p>
        </p:txBody>
      </p:sp>
    </p:spTree>
    <p:extLst>
      <p:ext uri="{BB962C8B-B14F-4D97-AF65-F5344CB8AC3E}">
        <p14:creationId xmlns:p14="http://schemas.microsoft.com/office/powerpoint/2010/main" val="1326213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SVM, LR, KNN </a:t>
            </a:r>
            <a:r>
              <a:rPr lang="en-US" dirty="0"/>
              <a:t>and</a:t>
            </a:r>
            <a:r>
              <a:rPr lang="en-US" b="1" dirty="0"/>
              <a:t> LDA algorithms </a:t>
            </a:r>
            <a:r>
              <a:rPr lang="en-US" dirty="0"/>
              <a:t>were experienced as ML algorithms by preserving the train and test set splitting at the beginning.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algorithms.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As you can see in Table four, SVM was experienced with lasso and ridge penalty, LR with all options, KNN only with no penalty, and LDA with no penalty and lasso penalty.</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three types of feature matrices</a:t>
            </a:r>
            <a:r>
              <a:rPr lang="en-US" baseline="0" dirty="0"/>
              <a:t> </a:t>
            </a:r>
            <a:r>
              <a:rPr lang="en-US" dirty="0"/>
              <a:t>were experienced separately.</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For each feature matrix, two types of experiments were performed:</a:t>
            </a:r>
          </a:p>
          <a:p>
            <a:pPr marL="285750" indent="-285750">
              <a:buFont typeface="Arial" panose="020B0604020202020204" pitchFamily="34" charset="0"/>
              <a:buChar char="•"/>
            </a:pPr>
            <a:endParaRPr lang="en-US" dirty="0"/>
          </a:p>
          <a:p>
            <a:pPr marL="0" indent="0">
              <a:buFont typeface="+mj-lt"/>
              <a:buNone/>
            </a:pPr>
            <a:r>
              <a:rPr lang="en-US" dirty="0"/>
              <a:t>First, apply ten fold cross validation only on train set by using grid search to find the generalized optimal combination of hyper-parameter options and test them on test set, and</a:t>
            </a:r>
          </a:p>
          <a:p>
            <a:pPr marL="0" indent="0">
              <a:buFont typeface="+mj-lt"/>
              <a:buNone/>
            </a:pPr>
            <a:r>
              <a:rPr lang="en-US" dirty="0"/>
              <a:t>Second, train on train set and test on test set by using grid search to find the optimal combination of hyper-parameter options appropriate to our test set.</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41</a:t>
            </a:fld>
            <a:endParaRPr lang="en-US"/>
          </a:p>
        </p:txBody>
      </p:sp>
    </p:spTree>
    <p:extLst>
      <p:ext uri="{BB962C8B-B14F-4D97-AF65-F5344CB8AC3E}">
        <p14:creationId xmlns:p14="http://schemas.microsoft.com/office/powerpoint/2010/main" val="137882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experimented hyper-parameter options for ML algorithms can be seen in Tables 5 to 8.</a:t>
            </a:r>
          </a:p>
        </p:txBody>
      </p:sp>
      <p:sp>
        <p:nvSpPr>
          <p:cNvPr id="4" name="Slide Number Placeholder 3"/>
          <p:cNvSpPr>
            <a:spLocks noGrp="1"/>
          </p:cNvSpPr>
          <p:nvPr>
            <p:ph type="sldNum" sz="quarter" idx="5"/>
          </p:nvPr>
        </p:nvSpPr>
        <p:spPr/>
        <p:txBody>
          <a:bodyPr/>
          <a:lstStyle/>
          <a:p>
            <a:fld id="{405E2643-C19C-FA43-99E4-5948DE805E5C}" type="slidenum">
              <a:rPr lang="en-US" smtClean="0"/>
              <a:t>42</a:t>
            </a:fld>
            <a:endParaRPr lang="en-US"/>
          </a:p>
        </p:txBody>
      </p:sp>
    </p:spTree>
    <p:extLst>
      <p:ext uri="{BB962C8B-B14F-4D97-AF65-F5344CB8AC3E}">
        <p14:creationId xmlns:p14="http://schemas.microsoft.com/office/powerpoint/2010/main" val="461996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of this thesis can be reached on </a:t>
            </a:r>
            <a:r>
              <a:rPr lang="en-US" b="1" dirty="0"/>
              <a:t>GitHub</a:t>
            </a:r>
            <a:r>
              <a:rPr lang="en-US" dirty="0"/>
              <a:t> platform as public repository.</a:t>
            </a:r>
          </a:p>
          <a:p>
            <a:endParaRPr lang="en-US" dirty="0"/>
          </a:p>
          <a:p>
            <a:r>
              <a:rPr lang="en-US" dirty="0"/>
              <a:t>This repo includes the dataset, the code for experiments, </a:t>
            </a:r>
            <a:r>
              <a:rPr lang="en-US" dirty="0" err="1"/>
              <a:t>cnn</a:t>
            </a:r>
            <a:r>
              <a:rPr lang="en-US" dirty="0"/>
              <a:t> model weight files, feature matrices as files and reported results.</a:t>
            </a:r>
          </a:p>
          <a:p>
            <a:endParaRPr lang="en-US" dirty="0"/>
          </a:p>
          <a:p>
            <a:r>
              <a:rPr lang="en-US" dirty="0"/>
              <a:t>The project mainly consists of Python programming language.</a:t>
            </a:r>
          </a:p>
          <a:p>
            <a:endParaRPr lang="en-US" dirty="0"/>
          </a:p>
          <a:p>
            <a:r>
              <a:rPr lang="en-US" dirty="0" err="1"/>
              <a:t>Pytorch</a:t>
            </a:r>
            <a:r>
              <a:rPr lang="en-US" dirty="0"/>
              <a:t> and scikit learn packages were used for </a:t>
            </a:r>
            <a:r>
              <a:rPr lang="en-US" dirty="0" err="1"/>
              <a:t>cnn</a:t>
            </a:r>
            <a:r>
              <a:rPr lang="en-US" dirty="0"/>
              <a:t> and ml experiments respectively. Furthermore, tulip package in R programming language was used for L one penalization of LDA.</a:t>
            </a:r>
          </a:p>
          <a:p>
            <a:endParaRPr lang="en-US" dirty="0"/>
          </a:p>
          <a:p>
            <a:r>
              <a:rPr lang="en-US" dirty="0"/>
              <a:t>All experiments were performed on Google </a:t>
            </a:r>
            <a:r>
              <a:rPr lang="en-US" dirty="0" err="1"/>
              <a:t>Colab</a:t>
            </a:r>
            <a:r>
              <a:rPr lang="en-US" dirty="0"/>
              <a:t> platform.</a:t>
            </a:r>
          </a:p>
        </p:txBody>
      </p:sp>
      <p:sp>
        <p:nvSpPr>
          <p:cNvPr id="4" name="Slide Number Placeholder 3"/>
          <p:cNvSpPr>
            <a:spLocks noGrp="1"/>
          </p:cNvSpPr>
          <p:nvPr>
            <p:ph type="sldNum" sz="quarter" idx="5"/>
          </p:nvPr>
        </p:nvSpPr>
        <p:spPr/>
        <p:txBody>
          <a:bodyPr/>
          <a:lstStyle/>
          <a:p>
            <a:fld id="{405E2643-C19C-FA43-99E4-5948DE805E5C}" type="slidenum">
              <a:rPr lang="en-US" smtClean="0"/>
              <a:t>43</a:t>
            </a:fld>
            <a:endParaRPr lang="en-US"/>
          </a:p>
        </p:txBody>
      </p:sp>
    </p:spTree>
    <p:extLst>
      <p:ext uri="{BB962C8B-B14F-4D97-AF65-F5344CB8AC3E}">
        <p14:creationId xmlns:p14="http://schemas.microsoft.com/office/powerpoint/2010/main" val="647506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Results</a:t>
            </a:r>
            <a:r>
              <a:rPr lang="fr-FR" dirty="0"/>
              <a:t> </a:t>
            </a:r>
            <a:r>
              <a:rPr lang="fr-FR" dirty="0" err="1"/>
              <a:t>includes</a:t>
            </a:r>
            <a:r>
              <a:rPr lang="fr-FR" dirty="0"/>
              <a:t> performance </a:t>
            </a:r>
            <a:r>
              <a:rPr lang="fr-FR" dirty="0" err="1"/>
              <a:t>measurement</a:t>
            </a:r>
            <a:r>
              <a:rPr lang="fr-FR" dirty="0"/>
              <a:t>, </a:t>
            </a:r>
            <a:r>
              <a:rPr lang="fr-FR" dirty="0" err="1"/>
              <a:t>cnn</a:t>
            </a:r>
            <a:r>
              <a:rPr lang="fr-FR" dirty="0"/>
              <a:t> </a:t>
            </a:r>
            <a:r>
              <a:rPr lang="fr-FR" dirty="0" err="1"/>
              <a:t>results</a:t>
            </a:r>
            <a:r>
              <a:rPr lang="fr-FR" dirty="0"/>
              <a:t>, and ml </a:t>
            </a:r>
            <a:r>
              <a:rPr lang="fr-FR" dirty="0" err="1"/>
              <a:t>results</a:t>
            </a:r>
            <a:r>
              <a:rPr lang="fr-FR" dirty="0"/>
              <a:t> </a:t>
            </a:r>
            <a:r>
              <a:rPr lang="fr-FR" dirty="0" err="1"/>
              <a:t>consisting</a:t>
            </a:r>
            <a:r>
              <a:rPr lang="fr-FR" dirty="0"/>
              <a:t> of x </a:t>
            </a:r>
            <a:r>
              <a:rPr lang="fr-FR" dirty="0" err="1"/>
              <a:t>sub</a:t>
            </a:r>
            <a:r>
              <a:rPr lang="fr-FR" dirty="0"/>
              <a:t> info, x </a:t>
            </a:r>
            <a:r>
              <a:rPr lang="fr-FR" dirty="0" err="1"/>
              <a:t>sub</a:t>
            </a:r>
            <a:r>
              <a:rPr lang="fr-FR" dirty="0"/>
              <a:t> </a:t>
            </a:r>
            <a:r>
              <a:rPr lang="fr-FR" dirty="0" err="1"/>
              <a:t>cnn</a:t>
            </a:r>
            <a:r>
              <a:rPr lang="fr-FR" dirty="0"/>
              <a:t> and x </a:t>
            </a:r>
            <a:r>
              <a:rPr lang="fr-FR" dirty="0" err="1"/>
              <a:t>sub</a:t>
            </a:r>
            <a:r>
              <a:rPr lang="fr-FR" dirty="0"/>
              <a:t> all </a:t>
            </a:r>
            <a:r>
              <a:rPr lang="fr-FR" dirty="0" err="1"/>
              <a:t>results</a:t>
            </a:r>
            <a:r>
              <a:rPr lang="fr-FR" dirty="0"/>
              <a:t> </a:t>
            </a:r>
            <a:r>
              <a:rPr lang="fr-FR" dirty="0" err="1"/>
              <a:t>separately</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44</a:t>
            </a:fld>
            <a:endParaRPr lang="en-US"/>
          </a:p>
        </p:txBody>
      </p:sp>
    </p:spTree>
    <p:extLst>
      <p:ext uri="{BB962C8B-B14F-4D97-AF65-F5344CB8AC3E}">
        <p14:creationId xmlns:p14="http://schemas.microsoft.com/office/powerpoint/2010/main" val="2480001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measure the performance, we mainly used the confusion matrices of experiment results.</a:t>
            </a:r>
          </a:p>
          <a:p>
            <a:endParaRPr lang="en-US" dirty="0"/>
          </a:p>
          <a:p>
            <a:r>
              <a:rPr lang="en-US" dirty="0"/>
              <a:t>Here P and N refers positive and negative values. TP means true positives which are correctly predicted P samples, FP means false positives which are wrongly predicted P samples. TN is correctly predicted negative samples and FN is wrongly predicted negative values.</a:t>
            </a:r>
          </a:p>
          <a:p>
            <a:endParaRPr lang="en-US" dirty="0"/>
          </a:p>
          <a:p>
            <a:r>
              <a:rPr lang="en-US" dirty="0"/>
              <a:t>Sensitivity is computed as TP over P.</a:t>
            </a:r>
          </a:p>
          <a:p>
            <a:endParaRPr lang="en-US" dirty="0"/>
          </a:p>
          <a:p>
            <a:r>
              <a:rPr lang="en-US" dirty="0"/>
              <a:t>Specificity is computed as TN over N.</a:t>
            </a:r>
          </a:p>
          <a:p>
            <a:endParaRPr lang="en-US" dirty="0"/>
          </a:p>
          <a:p>
            <a:r>
              <a:rPr lang="en-US" dirty="0"/>
              <a:t>Precision is computed as TP over TP plus FP.</a:t>
            </a:r>
          </a:p>
          <a:p>
            <a:endParaRPr lang="en-US" dirty="0"/>
          </a:p>
          <a:p>
            <a:r>
              <a:rPr lang="en-US" dirty="0"/>
              <a:t>Accuracy is computed as TP plus TN over all samples and mostly reported in percentage.</a:t>
            </a:r>
          </a:p>
          <a:p>
            <a:endParaRPr lang="en-US" dirty="0"/>
          </a:p>
          <a:p>
            <a:r>
              <a:rPr lang="en-US" dirty="0"/>
              <a:t>F1 Score is computed as two times TP over two times TP plus FP plus FN.</a:t>
            </a:r>
          </a:p>
          <a:p>
            <a:endParaRPr lang="en-US" dirty="0"/>
          </a:p>
          <a:p>
            <a:r>
              <a:rPr lang="en-US" dirty="0"/>
              <a:t>AUC score is the area under ROC curve of results exemplified in the figure.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computed each sensitivity, specificity, precision, accuracy, and F1-score metric in a weighted way to achieve and report the metrics for the corresponding model, not for each class separately.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45</a:t>
            </a:fld>
            <a:endParaRPr lang="en-US"/>
          </a:p>
        </p:txBody>
      </p:sp>
    </p:spTree>
    <p:extLst>
      <p:ext uri="{BB962C8B-B14F-4D97-AF65-F5344CB8AC3E}">
        <p14:creationId xmlns:p14="http://schemas.microsoft.com/office/powerpoint/2010/main" val="3962476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experiments of CNN models and optimizers as I stated previously, the results is in the Table 10.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obtained the overall best result from ResNet-50 model with Adam optimizer after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in seven minutes with the accuracy of ninety two point sixteen percent, the sensitivity of zero point ninety two sixteen, the specificity of zero point ninety two fifteen, the precision of zero point ninety two sixteen, the F1 score of zero point ninety two sixteen and the AUC score of zero point ninety two nineteen. And the loss of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and validation as zero point zero two twenty three and one point thirty six eighty seven respectively.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other hand, VGG19 was the model that achieved its best at third epoch with Adam optimizer. Moreover, AlexNet model stand out with its stable metric values, which were always around zero point nine, for all experimented optimizers. In terms of last train loss and test loss, VGG16 with AdamW optimizer had the minimum last train loss as zero point zero zero fifty seven and the minimum test loss as zero point zero eight thirty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ResNet-18 and ResNet-34 models achieved metric values around zero point nine; however, they could not reach to ResNet-50 model whose architecture is more deeper than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it is clear that there can be no generalization about optimizers such that one optimizer is always better than other or vice versa.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46</a:t>
            </a:fld>
            <a:endParaRPr lang="en-US"/>
          </a:p>
        </p:txBody>
      </p:sp>
    </p:spTree>
    <p:extLst>
      <p:ext uri="{BB962C8B-B14F-4D97-AF65-F5344CB8AC3E}">
        <p14:creationId xmlns:p14="http://schemas.microsoft.com/office/powerpoint/2010/main" val="1680288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figure shows the accuracy and loss curves for train and validation steps for ResNet-50 model experiments. Black curves represents the Adam-W, blue represents SGD momentum and red represents Adam optimizer.</a:t>
            </a:r>
          </a:p>
          <a:p>
            <a:endParaRPr lang="en-US" dirty="0"/>
          </a:p>
          <a:p>
            <a:r>
              <a:rPr lang="en-US" dirty="0"/>
              <a:t>Moreover, Table eleven shows the confusion matrix for ResNet-50 with Adam optimizer experiment. The metric values can be verified from this confusion matrix.</a:t>
            </a:r>
          </a:p>
        </p:txBody>
      </p:sp>
      <p:sp>
        <p:nvSpPr>
          <p:cNvPr id="4" name="Slide Number Placeholder 3"/>
          <p:cNvSpPr>
            <a:spLocks noGrp="1"/>
          </p:cNvSpPr>
          <p:nvPr>
            <p:ph type="sldNum" sz="quarter" idx="5"/>
          </p:nvPr>
        </p:nvSpPr>
        <p:spPr/>
        <p:txBody>
          <a:bodyPr/>
          <a:lstStyle/>
          <a:p>
            <a:fld id="{405E2643-C19C-FA43-99E4-5948DE805E5C}" type="slidenum">
              <a:rPr lang="en-US" smtClean="0"/>
              <a:t>47</a:t>
            </a:fld>
            <a:endParaRPr lang="en-US"/>
          </a:p>
        </p:txBody>
      </p:sp>
    </p:spTree>
    <p:extLst>
      <p:ext uri="{BB962C8B-B14F-4D97-AF65-F5344CB8AC3E}">
        <p14:creationId xmlns:p14="http://schemas.microsoft.com/office/powerpoint/2010/main" val="2073189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here, “Train data” expression refers the results obtained after getting optimal hyper-parameter by cross-validation on train set, and “Test data” expression refers the results obtained after getting optimal hyper-parameters for test set.</a:t>
            </a:r>
          </a:p>
          <a:p>
            <a:endParaRPr lang="en-US" dirty="0"/>
          </a:p>
          <a:p>
            <a:r>
              <a:rPr lang="en-US" dirty="0"/>
              <a:t>As seen in table twelve, the best result on ML experiments for X sub info was achieved with KNN algorithm. The results of KNN experiments for train data and test data column was the same as the accuracy of fifty six point eighty six percent. Also, the optimal hyper-parameters  were the same for this two type of experiments.</a:t>
            </a:r>
          </a:p>
          <a:p>
            <a:endParaRPr lang="en-US" dirty="0"/>
          </a:p>
          <a:p>
            <a:r>
              <a:rPr lang="en-US" dirty="0"/>
              <a:t>Consequently, as expected, the confusion matrices were the same as well.</a:t>
            </a:r>
          </a:p>
        </p:txBody>
      </p:sp>
      <p:sp>
        <p:nvSpPr>
          <p:cNvPr id="4" name="Slide Number Placeholder 3"/>
          <p:cNvSpPr>
            <a:spLocks noGrp="1"/>
          </p:cNvSpPr>
          <p:nvPr>
            <p:ph type="sldNum" sz="quarter" idx="5"/>
          </p:nvPr>
        </p:nvSpPr>
        <p:spPr/>
        <p:txBody>
          <a:bodyPr/>
          <a:lstStyle/>
          <a:p>
            <a:fld id="{405E2643-C19C-FA43-99E4-5948DE805E5C}" type="slidenum">
              <a:rPr lang="en-US" smtClean="0"/>
              <a:t>48</a:t>
            </a:fld>
            <a:endParaRPr lang="en-US"/>
          </a:p>
        </p:txBody>
      </p:sp>
    </p:spTree>
    <p:extLst>
      <p:ext uri="{BB962C8B-B14F-4D97-AF65-F5344CB8AC3E}">
        <p14:creationId xmlns:p14="http://schemas.microsoft.com/office/powerpoint/2010/main" val="241207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scope of </a:t>
            </a:r>
            <a:r>
              <a:rPr lang="fr-FR" dirty="0" err="1"/>
              <a:t>this</a:t>
            </a:r>
            <a:r>
              <a:rPr lang="fr-FR" dirty="0"/>
              <a:t> </a:t>
            </a:r>
            <a:r>
              <a:rPr lang="fr-FR" dirty="0" err="1"/>
              <a:t>thesis</a:t>
            </a:r>
            <a:r>
              <a:rPr lang="fr-FR" dirty="0"/>
              <a:t> </a:t>
            </a:r>
            <a:r>
              <a:rPr lang="fr-FR" dirty="0" err="1"/>
              <a:t>is</a:t>
            </a:r>
            <a:r>
              <a:rPr lang="fr-FR" dirty="0"/>
              <a:t> </a:t>
            </a:r>
            <a:r>
              <a:rPr lang="fr-FR" dirty="0" err="1"/>
              <a:t>two</a:t>
            </a:r>
            <a:r>
              <a:rPr lang="fr-FR" dirty="0"/>
              <a:t> </a:t>
            </a:r>
            <a:r>
              <a:rPr lang="fr-FR" dirty="0" err="1"/>
              <a:t>fold</a:t>
            </a:r>
            <a:r>
              <a:rPr lang="fr-FR" dirty="0"/>
              <a:t>:</a:t>
            </a:r>
          </a:p>
          <a:p>
            <a:r>
              <a:rPr lang="fr-FR" dirty="0"/>
              <a:t>First, to show the </a:t>
            </a:r>
            <a:r>
              <a:rPr lang="fr-FR" dirty="0" err="1"/>
              <a:t>capability</a:t>
            </a:r>
            <a:r>
              <a:rPr lang="fr-FR" dirty="0"/>
              <a:t> of joint use of </a:t>
            </a:r>
            <a:r>
              <a:rPr lang="fr-FR" dirty="0" err="1"/>
              <a:t>deep</a:t>
            </a:r>
            <a:r>
              <a:rPr lang="fr-FR" dirty="0"/>
              <a:t> </a:t>
            </a:r>
            <a:r>
              <a:rPr lang="fr-FR" dirty="0" err="1"/>
              <a:t>learning</a:t>
            </a:r>
            <a:r>
              <a:rPr lang="fr-FR" dirty="0"/>
              <a:t> </a:t>
            </a:r>
            <a:r>
              <a:rPr lang="fr-FR" dirty="0" err="1"/>
              <a:t>algorithms</a:t>
            </a:r>
            <a:r>
              <a:rPr lang="fr-FR" dirty="0"/>
              <a:t> and machine </a:t>
            </a:r>
            <a:r>
              <a:rPr lang="fr-FR" dirty="0" err="1"/>
              <a:t>learning</a:t>
            </a:r>
            <a:r>
              <a:rPr lang="fr-FR" dirty="0"/>
              <a:t> </a:t>
            </a:r>
            <a:r>
              <a:rPr lang="fr-FR" dirty="0" err="1"/>
              <a:t>algorithms</a:t>
            </a:r>
            <a:r>
              <a:rPr lang="fr-FR" dirty="0"/>
              <a:t>, and</a:t>
            </a:r>
          </a:p>
          <a:p>
            <a:r>
              <a:rPr lang="fr-FR" dirty="0"/>
              <a:t>Second, to </a:t>
            </a:r>
            <a:r>
              <a:rPr lang="fr-FR" dirty="0" err="1"/>
              <a:t>apply</a:t>
            </a:r>
            <a:r>
              <a:rPr lang="fr-FR" dirty="0"/>
              <a:t> </a:t>
            </a:r>
            <a:r>
              <a:rPr lang="fr-FR" dirty="0" err="1"/>
              <a:t>this</a:t>
            </a:r>
            <a:r>
              <a:rPr lang="fr-FR" dirty="0"/>
              <a:t> </a:t>
            </a:r>
            <a:r>
              <a:rPr lang="fr-FR" dirty="0" err="1"/>
              <a:t>knowledge</a:t>
            </a:r>
            <a:r>
              <a:rPr lang="fr-FR" dirty="0"/>
              <a:t> onto an on-</a:t>
            </a:r>
            <a:r>
              <a:rPr lang="fr-FR" dirty="0" err="1"/>
              <a:t>going</a:t>
            </a:r>
            <a:r>
              <a:rPr lang="fr-FR" dirty="0"/>
              <a:t> global </a:t>
            </a:r>
            <a:r>
              <a:rPr lang="fr-FR" dirty="0" err="1"/>
              <a:t>pandemic</a:t>
            </a:r>
            <a:r>
              <a:rPr lang="fr-FR" dirty="0"/>
              <a:t> </a:t>
            </a:r>
            <a:r>
              <a:rPr lang="fr-FR" dirty="0" err="1"/>
              <a:t>health</a:t>
            </a:r>
            <a:r>
              <a:rPr lang="fr-FR" dirty="0"/>
              <a:t> </a:t>
            </a:r>
            <a:r>
              <a:rPr lang="fr-FR" dirty="0" err="1"/>
              <a:t>problem</a:t>
            </a:r>
            <a:r>
              <a:rPr lang="fr-FR" dirty="0"/>
              <a:t>.</a:t>
            </a:r>
          </a:p>
          <a:p>
            <a:endParaRPr lang="fr-FR" dirty="0"/>
          </a:p>
          <a:p>
            <a:r>
              <a:rPr lang="fr-FR" dirty="0"/>
              <a:t>Figure shows a quick pipeline of </a:t>
            </a:r>
            <a:r>
              <a:rPr lang="fr-FR" dirty="0" err="1"/>
              <a:t>our</a:t>
            </a:r>
            <a:r>
              <a:rPr lang="fr-FR" dirty="0"/>
              <a:t> </a:t>
            </a:r>
            <a:r>
              <a:rPr lang="fr-FR" dirty="0" err="1"/>
              <a:t>work</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a:t>
            </a:fld>
            <a:endParaRPr lang="en-US"/>
          </a:p>
        </p:txBody>
      </p:sp>
    </p:spTree>
    <p:extLst>
      <p:ext uri="{BB962C8B-B14F-4D97-AF65-F5344CB8AC3E}">
        <p14:creationId xmlns:p14="http://schemas.microsoft.com/office/powerpoint/2010/main" val="1169566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t>
            </a:r>
            <a:r>
              <a:rPr lang="en-US" dirty="0" err="1"/>
              <a:t>cnn</a:t>
            </a:r>
            <a:r>
              <a:rPr lang="en-US" dirty="0"/>
              <a:t> matrices obtained from the best weight file for each CNN model were reported in tables fifteen and sixteen.</a:t>
            </a:r>
          </a:p>
          <a:p>
            <a:endParaRPr lang="en-US" dirty="0"/>
          </a:p>
          <a:p>
            <a:r>
              <a:rPr lang="en-US" dirty="0"/>
              <a:t>Since we yielded the best CNN result with ResNet-50 model, its X sub </a:t>
            </a:r>
            <a:r>
              <a:rPr lang="en-US" dirty="0" err="1"/>
              <a:t>cnn</a:t>
            </a:r>
            <a:r>
              <a:rPr lang="en-US" dirty="0"/>
              <a:t> matrix also gave the best results on ML experiments.</a:t>
            </a:r>
          </a:p>
          <a:p>
            <a:endParaRPr lang="en-US" dirty="0"/>
          </a:p>
          <a:p>
            <a:r>
              <a:rPr lang="en-US" dirty="0"/>
              <a:t>Here, it can be seen that the accuracies for test data group are always greater than or equal to the accuracies for train data group. This originates from the difference between the tuned optimal hyper-parameters. I will talk about details on coming slides.</a:t>
            </a:r>
          </a:p>
        </p:txBody>
      </p:sp>
      <p:sp>
        <p:nvSpPr>
          <p:cNvPr id="4" name="Slide Number Placeholder 3"/>
          <p:cNvSpPr>
            <a:spLocks noGrp="1"/>
          </p:cNvSpPr>
          <p:nvPr>
            <p:ph type="sldNum" sz="quarter" idx="5"/>
          </p:nvPr>
        </p:nvSpPr>
        <p:spPr/>
        <p:txBody>
          <a:bodyPr/>
          <a:lstStyle/>
          <a:p>
            <a:fld id="{405E2643-C19C-FA43-99E4-5948DE805E5C}" type="slidenum">
              <a:rPr lang="en-US" smtClean="0"/>
              <a:t>49</a:t>
            </a:fld>
            <a:endParaRPr lang="en-US"/>
          </a:p>
        </p:txBody>
      </p:sp>
    </p:spTree>
    <p:extLst>
      <p:ext uri="{BB962C8B-B14F-4D97-AF65-F5344CB8AC3E}">
        <p14:creationId xmlns:p14="http://schemas.microsoft.com/office/powerpoint/2010/main" val="3015415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handle the x sub </a:t>
            </a:r>
            <a:r>
              <a:rPr lang="en-US" dirty="0" err="1"/>
              <a:t>cnn</a:t>
            </a:r>
            <a:r>
              <a:rPr lang="en-US" dirty="0"/>
              <a:t> matrix for resnet-50 model with </a:t>
            </a:r>
            <a:r>
              <a:rPr lang="en-US" dirty="0" err="1"/>
              <a:t>adam</a:t>
            </a:r>
            <a:r>
              <a:rPr lang="en-US" dirty="0"/>
              <a:t> optimizer and name it as x sub </a:t>
            </a:r>
            <a:r>
              <a:rPr lang="en-US" dirty="0" err="1"/>
              <a:t>cnn</a:t>
            </a:r>
            <a:r>
              <a:rPr lang="en-US" dirty="0"/>
              <a:t> resnet-50.</a:t>
            </a:r>
          </a:p>
          <a:p>
            <a:endParaRPr lang="en-US" dirty="0"/>
          </a:p>
          <a:p>
            <a:r>
              <a:rPr lang="en-US" dirty="0"/>
              <a:t>We have different hyper-parameter choices on SVM with lasso penalty, LR with lasso penalty and LDA with lasso penalty. They are the ones shown the difference between table fifteen and table sixteen.</a:t>
            </a:r>
          </a:p>
          <a:p>
            <a:endParaRPr lang="en-US" dirty="0"/>
          </a:p>
          <a:p>
            <a:r>
              <a:rPr lang="en-US" dirty="0"/>
              <a:t>Here, yellow boxes shows the different hyper-parameter choices.</a:t>
            </a:r>
          </a:p>
        </p:txBody>
      </p:sp>
      <p:sp>
        <p:nvSpPr>
          <p:cNvPr id="4" name="Slide Number Placeholder 3"/>
          <p:cNvSpPr>
            <a:spLocks noGrp="1"/>
          </p:cNvSpPr>
          <p:nvPr>
            <p:ph type="sldNum" sz="quarter" idx="5"/>
          </p:nvPr>
        </p:nvSpPr>
        <p:spPr/>
        <p:txBody>
          <a:bodyPr/>
          <a:lstStyle/>
          <a:p>
            <a:fld id="{405E2643-C19C-FA43-99E4-5948DE805E5C}" type="slidenum">
              <a:rPr lang="en-US" smtClean="0"/>
              <a:t>50</a:t>
            </a:fld>
            <a:endParaRPr lang="en-US"/>
          </a:p>
        </p:txBody>
      </p:sp>
    </p:spTree>
    <p:extLst>
      <p:ext uri="{BB962C8B-B14F-4D97-AF65-F5344CB8AC3E}">
        <p14:creationId xmlns:p14="http://schemas.microsoft.com/office/powerpoint/2010/main" val="846028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one shows the detailed metric results for x sub </a:t>
            </a:r>
            <a:r>
              <a:rPr lang="en-US" dirty="0" err="1"/>
              <a:t>cnn</a:t>
            </a:r>
            <a:r>
              <a:rPr lang="en-US" dirty="0"/>
              <a:t> resnet50 feature matrix.</a:t>
            </a:r>
          </a:p>
          <a:p>
            <a:endParaRPr lang="en-US" dirty="0"/>
          </a:p>
          <a:p>
            <a:r>
              <a:rPr lang="en-US" dirty="0"/>
              <a:t>We cannot say the best ML algorithm, however we can compare the results.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worst results were obtained by LDA algorithm for both test and train data performances.</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51</a:t>
            </a:fld>
            <a:endParaRPr lang="en-US"/>
          </a:p>
        </p:txBody>
      </p:sp>
    </p:spTree>
    <p:extLst>
      <p:ext uri="{BB962C8B-B14F-4D97-AF65-F5344CB8AC3E}">
        <p14:creationId xmlns:p14="http://schemas.microsoft.com/office/powerpoint/2010/main" val="1017689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all matrices obtained from the best weight file for each CNN model were reported in tables twenty two and twenty three.</a:t>
            </a:r>
          </a:p>
          <a:p>
            <a:endParaRPr lang="en-US" dirty="0"/>
          </a:p>
          <a:p>
            <a:r>
              <a:rPr lang="en-US" dirty="0"/>
              <a:t>Once again, since we yielded the best CNN result with ResNet-50 model, its X sub all matrix also gave the best results on ML experiments.</a:t>
            </a:r>
          </a:p>
          <a:p>
            <a:endParaRPr lang="en-US" dirty="0"/>
          </a:p>
          <a:p>
            <a:r>
              <a:rPr lang="en-US" dirty="0"/>
              <a:t>Here, accuracies for test data group are always greater than or equal to the accuracies for train data group as well. </a:t>
            </a:r>
          </a:p>
          <a:p>
            <a:endParaRPr lang="en-US" dirty="0"/>
          </a:p>
          <a:p>
            <a:r>
              <a:rPr lang="en-US" dirty="0"/>
              <a:t>Moreover, green boxes shows the accuracies that is greater than the same experiment on x sub </a:t>
            </a:r>
            <a:r>
              <a:rPr lang="en-US" dirty="0" err="1"/>
              <a:t>cnn</a:t>
            </a:r>
            <a:r>
              <a:rPr lang="en-US" dirty="0"/>
              <a:t>. </a:t>
            </a:r>
          </a:p>
          <a:p>
            <a:r>
              <a:rPr lang="en-US" dirty="0"/>
              <a:t>For example, on deep features extracted from resnet50 model and experiment on LR with lasso penalty, combining x sub info to x sub </a:t>
            </a:r>
            <a:r>
              <a:rPr lang="en-US" dirty="0" err="1"/>
              <a:t>cnn</a:t>
            </a:r>
            <a:r>
              <a:rPr lang="en-US" dirty="0"/>
              <a:t> raises the accuracy value from eighty six point twenty seven percent to eighty eight point twenty four percent.</a:t>
            </a:r>
          </a:p>
          <a:p>
            <a:endParaRPr lang="en-US" dirty="0"/>
          </a:p>
          <a:p>
            <a:r>
              <a:rPr lang="en-US" dirty="0"/>
              <a:t>Note that, the results for x sub all for both train and test data groups are always greater than or equal to the results for x sub </a:t>
            </a:r>
            <a:r>
              <a:rPr lang="en-US" dirty="0" err="1"/>
              <a:t>cnn</a:t>
            </a:r>
            <a:r>
              <a:rPr lang="en-US" dirty="0"/>
              <a:t>.</a:t>
            </a:r>
          </a:p>
        </p:txBody>
      </p:sp>
      <p:sp>
        <p:nvSpPr>
          <p:cNvPr id="4" name="Slide Number Placeholder 3"/>
          <p:cNvSpPr>
            <a:spLocks noGrp="1"/>
          </p:cNvSpPr>
          <p:nvPr>
            <p:ph type="sldNum" sz="quarter" idx="5"/>
          </p:nvPr>
        </p:nvSpPr>
        <p:spPr/>
        <p:txBody>
          <a:bodyPr/>
          <a:lstStyle/>
          <a:p>
            <a:fld id="{405E2643-C19C-FA43-99E4-5948DE805E5C}" type="slidenum">
              <a:rPr lang="en-US" smtClean="0"/>
              <a:t>52</a:t>
            </a:fld>
            <a:endParaRPr lang="en-US"/>
          </a:p>
        </p:txBody>
      </p:sp>
    </p:spTree>
    <p:extLst>
      <p:ext uri="{BB962C8B-B14F-4D97-AF65-F5344CB8AC3E}">
        <p14:creationId xmlns:p14="http://schemas.microsoft.com/office/powerpoint/2010/main" val="2293173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again use the similar notation for x sub all resnet-50.</a:t>
            </a:r>
          </a:p>
          <a:p>
            <a:endParaRPr lang="en-US" dirty="0"/>
          </a:p>
          <a:p>
            <a:r>
              <a:rPr lang="en-US" dirty="0"/>
              <a:t>Here, yellow boxes show the different hyper-parameter choices and green one shows the experiment that increased from x sub </a:t>
            </a:r>
            <a:r>
              <a:rPr lang="en-US" dirty="0" err="1"/>
              <a:t>cnn</a:t>
            </a:r>
            <a:r>
              <a:rPr lang="en-US" dirty="0"/>
              <a:t> to x sub all. Also this green box value is change from one point zero to two point zero.</a:t>
            </a:r>
          </a:p>
          <a:p>
            <a:r>
              <a:rPr lang="en-US" dirty="0"/>
              <a:t>That is, combing x sub info to x sub </a:t>
            </a:r>
            <a:r>
              <a:rPr lang="en-US" dirty="0" err="1"/>
              <a:t>cnn</a:t>
            </a:r>
            <a:r>
              <a:rPr lang="en-US" dirty="0"/>
              <a:t> affects the hyper-parameter choice and some metrics consequently.</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53</a:t>
            </a:fld>
            <a:endParaRPr lang="en-US"/>
          </a:p>
        </p:txBody>
      </p:sp>
    </p:spTree>
    <p:extLst>
      <p:ext uri="{BB962C8B-B14F-4D97-AF65-F5344CB8AC3E}">
        <p14:creationId xmlns:p14="http://schemas.microsoft.com/office/powerpoint/2010/main" val="1951706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eight shows the detailed metric results for x sub all resnet50 feature matrix.</a:t>
            </a:r>
          </a:p>
          <a:p>
            <a:endParaRPr lang="en-US" dirty="0"/>
          </a:p>
          <a:p>
            <a:r>
              <a:rPr lang="en-US" dirty="0"/>
              <a:t>Once again, we cannot say the best ML algorithm, however </a:t>
            </a:r>
            <a:r>
              <a:rPr lang="en-US" sz="1200" kern="1200" dirty="0">
                <a:solidFill>
                  <a:schemeClr val="tx1"/>
                </a:solidFill>
                <a:effectLst/>
                <a:latin typeface="+mn-lt"/>
                <a:ea typeface="+mn-ea"/>
                <a:cs typeface="+mn-cs"/>
              </a:rPr>
              <a:t>the worst results were obtained by LDA algorithm for both test and train data performances as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metrics for LR with lasso penalty is increased compared to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54</a:t>
            </a:fld>
            <a:endParaRPr lang="en-US"/>
          </a:p>
        </p:txBody>
      </p:sp>
    </p:spTree>
    <p:extLst>
      <p:ext uri="{BB962C8B-B14F-4D97-AF65-F5344CB8AC3E}">
        <p14:creationId xmlns:p14="http://schemas.microsoft.com/office/powerpoint/2010/main" val="827415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and recommendations includes future work.</a:t>
            </a:r>
          </a:p>
        </p:txBody>
      </p:sp>
      <p:sp>
        <p:nvSpPr>
          <p:cNvPr id="4" name="Slide Number Placeholder 3"/>
          <p:cNvSpPr>
            <a:spLocks noGrp="1"/>
          </p:cNvSpPr>
          <p:nvPr>
            <p:ph type="sldNum" sz="quarter" idx="5"/>
          </p:nvPr>
        </p:nvSpPr>
        <p:spPr/>
        <p:txBody>
          <a:bodyPr/>
          <a:lstStyle/>
          <a:p>
            <a:fld id="{405E2643-C19C-FA43-99E4-5948DE805E5C}" type="slidenum">
              <a:rPr lang="en-US" smtClean="0"/>
              <a:t>55</a:t>
            </a:fld>
            <a:endParaRPr lang="en-US"/>
          </a:p>
        </p:txBody>
      </p:sp>
    </p:spTree>
    <p:extLst>
      <p:ext uri="{BB962C8B-B14F-4D97-AF65-F5344CB8AC3E}">
        <p14:creationId xmlns:p14="http://schemas.microsoft.com/office/powerpoint/2010/main" val="2407861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As </a:t>
                </a:r>
                <a:r>
                  <a:rPr lang="en-US" sz="1200" kern="1200" dirty="0">
                    <a:solidFill>
                      <a:schemeClr val="tx1"/>
                    </a:solidFill>
                    <a:latin typeface="+mn-lt"/>
                    <a:ea typeface="+mn-ea"/>
                    <a:cs typeface="+mn-cs"/>
                  </a:rPr>
                  <a:t>brief</a:t>
                </a:r>
                <a:r>
                  <a:rPr lang="en-US" dirty="0"/>
                  <a:t> conclusion of our study, I can list four items.</a:t>
                </a:r>
              </a:p>
              <a:p>
                <a:pPr marL="457200" lvl="1" indent="0">
                  <a:buFont typeface="Courier New" panose="02070309020205020404" pitchFamily="49" charset="0"/>
                  <a:buNone/>
                </a:pPr>
                <a:endParaRPr lang="en-US"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200" kern="1200" dirty="0">
                    <a:solidFill>
                      <a:schemeClr val="tx1"/>
                    </a:solidFill>
                    <a:latin typeface="+mn-lt"/>
                    <a:ea typeface="+mn-ea"/>
                    <a:cs typeface="+mn-cs"/>
                  </a:rPr>
                  <a:t>Firstly</a:t>
                </a:r>
                <a:r>
                  <a:rPr lang="en-US" dirty="0"/>
                  <a:t>, re-training the deep features obtained from CNN models on ML algorithms provided increases on </a:t>
                </a:r>
                <a:r>
                  <a:rPr lang="en-US" b="1" dirty="0"/>
                  <a:t>specificity</a:t>
                </a:r>
                <a:r>
                  <a:rPr lang="en-US" dirty="0"/>
                  <a:t>, </a:t>
                </a:r>
                <a:r>
                  <a:rPr lang="en-US" b="1" dirty="0"/>
                  <a:t>precision</a:t>
                </a:r>
                <a:r>
                  <a:rPr lang="en-US" dirty="0"/>
                  <a:t> and AUC Score metrics, while there were </a:t>
                </a:r>
                <a:r>
                  <a:rPr lang="en-US" b="1" dirty="0"/>
                  <a:t>no</a:t>
                </a:r>
                <a:r>
                  <a:rPr lang="en-US" dirty="0"/>
                  <a:t> increases in accuracy, sensitivity, and F1 score metrics. </a:t>
                </a:r>
              </a:p>
              <a:p>
                <a:pPr marL="457200" lvl="1" indent="0">
                  <a:buFont typeface="Courier New" panose="02070309020205020404" pitchFamily="49" charset="0"/>
                  <a:buNone/>
                </a:pPr>
                <a:r>
                  <a:rPr lang="en-US" dirty="0"/>
                  <a:t>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0" indent="0">
                  <a:buFont typeface="Arial" panose="020B0604020202020204" pitchFamily="34" charset="0"/>
                  <a:buNone/>
                </a:pPr>
                <a:r>
                  <a:rPr lang="en-US" dirty="0"/>
                  <a:t>          Secondly, The performance of logistic regression algorithm with Lasso penalty was </a:t>
                </a:r>
                <a:r>
                  <a:rPr lang="en-US" b="1" dirty="0"/>
                  <a:t>boosted</a:t>
                </a:r>
                <a:r>
                  <a:rPr lang="en-US" dirty="0"/>
                  <a:t> by combining the deep features with the demographic information. Yet, we did </a:t>
                </a:r>
                <a:r>
                  <a:rPr lang="en-US" b="1" dirty="0"/>
                  <a:t>not</a:t>
                </a:r>
                <a:r>
                  <a:rPr lang="en-US" dirty="0"/>
                  <a:t> yield a general improvement when we used this method.</a:t>
                </a:r>
              </a:p>
              <a:p>
                <a:pPr marL="457200" lvl="1" indent="0">
                  <a:buFont typeface="Courier New" panose="02070309020205020404" pitchFamily="49" charset="0"/>
                  <a:buNone/>
                </a:pPr>
                <a:r>
                  <a:rPr lang="en-US" dirty="0"/>
                  <a:t>However, we expect to have better results on X</a:t>
                </a:r>
                <a:r>
                  <a:rPr lang="en-US" baseline="0" dirty="0"/>
                  <a:t> sub info </a:t>
                </a:r>
                <a:r>
                  <a:rPr lang="en-US" dirty="0"/>
                  <a:t>and have better boosts on X sub all, if more information from patients such  as doctors report, tobacco product use, associated genetic diseases,  etc. can be reached and used.</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dirty="0"/>
                  <a:t>As the third, Penalty approach on machine learning experiments only increased the success of </a:t>
                </a:r>
                <a:r>
                  <a:rPr lang="en-US" b="1" dirty="0"/>
                  <a:t>linear discriminant analysis algorithm.</a:t>
                </a:r>
              </a:p>
              <a:p>
                <a:pPr marL="457200" lvl="1" indent="0">
                  <a:buFont typeface="Courier New" panose="02070309020205020404" pitchFamily="49" charset="0"/>
                  <a:buNone/>
                </a:pPr>
                <a:endParaRPr lang="en-US" b="1"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b="0" dirty="0"/>
                  <a:t>Lastly</a:t>
                </a:r>
                <a:r>
                  <a:rPr lang="en-US" b="1" dirty="0"/>
                  <a:t>, s</a:t>
                </a:r>
                <a:r>
                  <a:rPr lang="en-US" dirty="0"/>
                  <a:t>ince we had a small test set, testing on it would not give a sufficiently generalized performance results for our study. </a:t>
                </a:r>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a:p>
                <a:pPr marL="457200" lvl="1" indent="0">
                  <a:buFont typeface="Courier New" panose="02070309020205020404" pitchFamily="49" charset="0"/>
                  <a:buNone/>
                </a:pPr>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r>
                  <a:rPr lang="en-US" i="0" dirty="0">
                    <a:latin typeface="Cambria Math" panose="02040503050406030204" pitchFamily="18" charset="0"/>
                  </a:rPr>
                  <a:t>𝑋_𝑖𝑛𝑓𝑜</a:t>
                </a:r>
                <a:r>
                  <a:rPr lang="en-US" dirty="0"/>
                  <a:t> and have better boosts on </a:t>
                </a:r>
                <a:r>
                  <a:rPr lang="en-US" i="0" dirty="0">
                    <a:latin typeface="Cambria Math" panose="02040503050406030204" pitchFamily="18" charset="0"/>
                  </a:rPr>
                  <a:t>𝑋_𝑎𝑙𝑙</a:t>
                </a:r>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have some suggestion and recommendation about future works.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a:t>
            </a:r>
            <a:r>
              <a:rPr lang="en-US" b="1" dirty="0"/>
              <a:t>image classification problem</a:t>
            </a:r>
            <a:r>
              <a:rPr lang="en-US" dirty="0"/>
              <a:t>, either binary or multi-class, can be studied as a future work of this thesis.</a:t>
            </a:r>
          </a:p>
          <a:p>
            <a:pPr marL="457200" lvl="1" indent="0">
              <a:buFont typeface="Courier New" panose="02070309020205020404" pitchFamily="49" charset="0"/>
              <a:buNone/>
            </a:pPr>
            <a:r>
              <a:rPr lang="en-US" dirty="0"/>
              <a:t>If the study dataset consisting of images also includes </a:t>
            </a:r>
            <a:r>
              <a:rPr lang="en-US" b="1" dirty="0"/>
              <a:t>non-image information</a:t>
            </a:r>
            <a:r>
              <a:rPr lang="en-US" dirty="0"/>
              <a:t>, this thesis can be used as a guide for corresponding classification problem.</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b="1" dirty="0"/>
              <a:t>More</a:t>
            </a:r>
            <a:r>
              <a:rPr lang="en-US" dirty="0"/>
              <a:t> non-image information about samples such as tobacco product use, clinical information,  associated genetic diseases, and respiratory test information would increase the performance of the study.</a:t>
            </a:r>
          </a:p>
          <a:p>
            <a:pPr marL="457200" lvl="1" indent="0">
              <a:buFont typeface="Arial" panose="020B0604020202020204" pitchFamily="34" charset="0"/>
              <a:buNone/>
            </a:pPr>
            <a:endParaRPr lang="en-US" dirty="0"/>
          </a:p>
          <a:p>
            <a:pPr marL="457200" lvl="1" indent="0">
              <a:buFont typeface="Courier New" panose="02070309020205020404" pitchFamily="49" charset="0"/>
              <a:buNone/>
            </a:pPr>
            <a:r>
              <a:rPr lang="en-US" dirty="0"/>
              <a:t>A </a:t>
            </a:r>
            <a:r>
              <a:rPr lang="en-US" b="1" dirty="0"/>
              <a:t>bigger</a:t>
            </a:r>
            <a:r>
              <a:rPr lang="en-US" dirty="0"/>
              <a:t> dataset constructed by getting advices and supports from expert radiologists and chest disease specialists would help to reach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our study can be extended by using: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deep learning optimizers such as </a:t>
            </a:r>
            <a:r>
              <a:rPr lang="en-US" dirty="0" err="1"/>
              <a:t>adagrad</a:t>
            </a:r>
            <a:r>
              <a:rPr lang="en-US" dirty="0"/>
              <a:t> and p-</a:t>
            </a:r>
            <a:r>
              <a:rPr lang="en-US" dirty="0" err="1"/>
              <a:t>adam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machine learning </a:t>
            </a:r>
            <a:r>
              <a:rPr lang="en-US" dirty="0" err="1"/>
              <a:t>regularizers</a:t>
            </a:r>
            <a:r>
              <a:rPr lang="en-US" dirty="0"/>
              <a:t> such as elastic net,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Ensemble learning methodology either for CNN experiments or ML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57</a:t>
            </a:fld>
            <a:endParaRPr lang="en-US"/>
          </a:p>
        </p:txBody>
      </p:sp>
    </p:spTree>
    <p:extLst>
      <p:ext uri="{BB962C8B-B14F-4D97-AF65-F5344CB8AC3E}">
        <p14:creationId xmlns:p14="http://schemas.microsoft.com/office/powerpoint/2010/main" val="149344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a:t>
            </a:r>
            <a:r>
              <a:rPr lang="fr-FR" dirty="0" err="1"/>
              <a:t>literature</a:t>
            </a:r>
            <a:r>
              <a:rPr lang="fr-FR" dirty="0"/>
              <a:t> research, we </a:t>
            </a:r>
            <a:r>
              <a:rPr lang="fr-FR" dirty="0" err="1"/>
              <a:t>reviewed</a:t>
            </a:r>
            <a:r>
              <a:rPr lang="fr-FR" dirty="0"/>
              <a:t> different deep </a:t>
            </a:r>
            <a:r>
              <a:rPr lang="fr-FR" dirty="0" err="1"/>
              <a:t>learning</a:t>
            </a:r>
            <a:r>
              <a:rPr lang="fr-FR" dirty="0"/>
              <a:t> and machine </a:t>
            </a:r>
            <a:r>
              <a:rPr lang="fr-FR" dirty="0" err="1"/>
              <a:t>learning</a:t>
            </a:r>
            <a:r>
              <a:rPr lang="fr-FR" dirty="0"/>
              <a:t> applications on </a:t>
            </a:r>
            <a:r>
              <a:rPr lang="fr-FR" dirty="0" err="1"/>
              <a:t>chest</a:t>
            </a:r>
            <a:r>
              <a:rPr lang="fr-FR" dirty="0"/>
              <a:t> </a:t>
            </a:r>
            <a:r>
              <a:rPr lang="fr-FR" dirty="0" err="1"/>
              <a:t>xrays</a:t>
            </a:r>
            <a:r>
              <a:rPr lang="fr-FR" dirty="0"/>
              <a:t> and computer </a:t>
            </a:r>
            <a:r>
              <a:rPr lang="fr-FR" dirty="0" err="1"/>
              <a:t>tomography</a:t>
            </a:r>
            <a:r>
              <a:rPr lang="fr-FR" dirty="0"/>
              <a:t> images. The best </a:t>
            </a:r>
            <a:r>
              <a:rPr lang="fr-FR" dirty="0" err="1"/>
              <a:t>result</a:t>
            </a:r>
            <a:r>
              <a:rPr lang="fr-FR" dirty="0"/>
              <a:t> we </a:t>
            </a:r>
            <a:r>
              <a:rPr lang="fr-FR" dirty="0" err="1"/>
              <a:t>encountered</a:t>
            </a:r>
            <a:r>
              <a:rPr lang="fr-FR" dirty="0"/>
              <a:t> </a:t>
            </a:r>
            <a:r>
              <a:rPr lang="fr-FR" dirty="0" err="1"/>
              <a:t>was</a:t>
            </a:r>
            <a:r>
              <a:rPr lang="fr-FR" dirty="0"/>
              <a:t> the </a:t>
            </a:r>
            <a:r>
              <a:rPr lang="fr-FR" dirty="0" err="1"/>
              <a:t>study</a:t>
            </a:r>
            <a:r>
              <a:rPr lang="fr-FR" dirty="0"/>
              <a:t> of </a:t>
            </a:r>
            <a:r>
              <a:rPr lang="fr-FR" dirty="0" err="1"/>
              <a:t>Arkadani</a:t>
            </a:r>
            <a:r>
              <a:rPr lang="fr-FR" dirty="0"/>
              <a:t> et al </a:t>
            </a:r>
            <a:r>
              <a:rPr lang="fr-FR" dirty="0" err="1"/>
              <a:t>with</a:t>
            </a:r>
            <a:r>
              <a:rPr lang="fr-FR" dirty="0"/>
              <a:t> </a:t>
            </a:r>
            <a:r>
              <a:rPr lang="fr-FR" dirty="0" err="1"/>
              <a:t>Resnet</a:t>
            </a:r>
            <a:r>
              <a:rPr lang="fr-FR" dirty="0"/>
              <a:t> </a:t>
            </a:r>
            <a:r>
              <a:rPr lang="fr-FR" dirty="0" err="1"/>
              <a:t>hunderd</a:t>
            </a:r>
            <a:r>
              <a:rPr lang="fr-FR" dirty="0"/>
              <a:t> one CNN model technique. </a:t>
            </a:r>
          </a:p>
          <a:p>
            <a:endParaRPr lang="fr-FR" dirty="0"/>
          </a:p>
          <a:p>
            <a:r>
              <a:rPr lang="fr-FR" dirty="0"/>
              <a:t>The best </a:t>
            </a:r>
            <a:r>
              <a:rPr lang="fr-FR" dirty="0" err="1"/>
              <a:t>appropriate</a:t>
            </a:r>
            <a:r>
              <a:rPr lang="fr-FR" dirty="0"/>
              <a:t> work with our </a:t>
            </a:r>
            <a:r>
              <a:rPr lang="fr-FR" dirty="0" err="1"/>
              <a:t>thesis</a:t>
            </a:r>
            <a:r>
              <a:rPr lang="fr-FR" dirty="0"/>
              <a:t> we </a:t>
            </a:r>
            <a:r>
              <a:rPr lang="fr-FR" dirty="0" err="1"/>
              <a:t>found</a:t>
            </a:r>
            <a:r>
              <a:rPr lang="fr-FR" dirty="0"/>
              <a:t> </a:t>
            </a:r>
            <a:r>
              <a:rPr lang="fr-FR" dirty="0" err="1"/>
              <a:t>was</a:t>
            </a:r>
            <a:r>
              <a:rPr lang="fr-FR" dirty="0"/>
              <a:t> </a:t>
            </a:r>
            <a:r>
              <a:rPr lang="fr-FR" dirty="0" err="1"/>
              <a:t>Nour</a:t>
            </a:r>
            <a:r>
              <a:rPr lang="fr-FR" dirty="0"/>
              <a:t> et al with </a:t>
            </a:r>
            <a:r>
              <a:rPr lang="fr-FR" dirty="0" err="1"/>
              <a:t>svm</a:t>
            </a:r>
            <a:r>
              <a:rPr lang="fr-FR" dirty="0"/>
              <a:t> classifier </a:t>
            </a:r>
            <a:r>
              <a:rPr lang="fr-FR" dirty="0" err="1"/>
              <a:t>fed</a:t>
            </a:r>
            <a:r>
              <a:rPr lang="fr-FR" dirty="0"/>
              <a:t> with deep </a:t>
            </a:r>
            <a:r>
              <a:rPr lang="fr-FR" dirty="0" err="1"/>
              <a:t>features</a:t>
            </a:r>
            <a:r>
              <a:rPr lang="fr-FR" dirty="0"/>
              <a:t>. </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X-rays are electromagnetic waves.</a:t>
            </a:r>
          </a:p>
          <a:p>
            <a:endParaRPr lang="en-TR" dirty="0"/>
          </a:p>
          <a:p>
            <a:r>
              <a:rPr lang="en-TR" dirty="0"/>
              <a:t>Nowadays, this technology is mostly used for medical industry and for security </a:t>
            </a:r>
            <a:r>
              <a:rPr lang="en-US" dirty="0"/>
              <a:t>in public areas.</a:t>
            </a:r>
          </a:p>
          <a:p>
            <a:endParaRPr lang="en-US" dirty="0"/>
          </a:p>
          <a:p>
            <a:r>
              <a:rPr lang="en-US" dirty="0"/>
              <a:t>The fewest photons are absorbed by the air and most of them are absorbed by the calcium in the bones. Thus, bones appear white. Fat and other soft tissues moderately absorb X-Rays, so they appear gray. Due to the given absorption properties of X-rays, the lungs appear </a:t>
            </a:r>
            <a:r>
              <a:rPr lang="en-US" b="0" dirty="0"/>
              <a:t>blackish.</a:t>
            </a:r>
          </a:p>
          <a:p>
            <a:endParaRPr lang="en-US" b="0" dirty="0"/>
          </a:p>
          <a:p>
            <a:r>
              <a:rPr lang="en-US" b="0" dirty="0"/>
              <a:t>The most preferred projection methods are Posterior-Anterior and Anterior-Posterior in which photon beams traverse posterior to anterior and anterior to posterior respectively.</a:t>
            </a:r>
          </a:p>
          <a:p>
            <a:endParaRPr lang="en-US" b="0" dirty="0"/>
          </a:p>
          <a:p>
            <a:r>
              <a:rPr lang="en-US" b="0" dirty="0"/>
              <a:t>Chest X-rays has a very significant role on detecting diseases such as pneumonia and its causes, pneumothorax, heart failures, lung cancer, broken ribs for years, and covid-19 recently.</a:t>
            </a:r>
            <a:endParaRPr lang="en-TR" b="0" dirty="0"/>
          </a:p>
        </p:txBody>
      </p:sp>
      <p:sp>
        <p:nvSpPr>
          <p:cNvPr id="4" name="Slide Number Placeholder 3"/>
          <p:cNvSpPr>
            <a:spLocks noGrp="1"/>
          </p:cNvSpPr>
          <p:nvPr>
            <p:ph type="sldNum" sz="quarter" idx="5"/>
          </p:nvPr>
        </p:nvSpPr>
        <p:spPr/>
        <p:txBody>
          <a:bodyPr/>
          <a:lstStyle/>
          <a:p>
            <a:fld id="{405E2643-C19C-FA43-99E4-5948DE805E5C}" type="slidenum">
              <a:rPr lang="en-US" smtClean="0"/>
              <a:t>6</a:t>
            </a:fld>
            <a:endParaRPr lang="en-US"/>
          </a:p>
        </p:txBody>
      </p:sp>
    </p:spTree>
    <p:extLst>
      <p:ext uri="{BB962C8B-B14F-4D97-AF65-F5344CB8AC3E}">
        <p14:creationId xmlns:p14="http://schemas.microsoft.com/office/powerpoint/2010/main" val="295324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a:t>
            </a:r>
            <a:r>
              <a:rPr lang="fr-FR" dirty="0" err="1"/>
              <a:t>deep</a:t>
            </a:r>
            <a:r>
              <a:rPr lang="fr-FR" dirty="0"/>
              <a:t> </a:t>
            </a:r>
            <a:r>
              <a:rPr lang="fr-FR" dirty="0" err="1"/>
              <a:t>learning</a:t>
            </a:r>
            <a:r>
              <a:rPr lang="fr-FR" dirty="0"/>
              <a:t> </a:t>
            </a:r>
            <a:r>
              <a:rPr lang="fr-FR" dirty="0" err="1"/>
              <a:t>includes</a:t>
            </a:r>
            <a:r>
              <a:rPr lang="fr-FR" dirty="0"/>
              <a:t> the </a:t>
            </a:r>
            <a:r>
              <a:rPr lang="fr-FR" dirty="0" err="1"/>
              <a:t>loss</a:t>
            </a:r>
            <a:r>
              <a:rPr lang="fr-FR" dirty="0"/>
              <a:t> </a:t>
            </a:r>
            <a:r>
              <a:rPr lang="fr-FR" dirty="0" err="1"/>
              <a:t>function</a:t>
            </a:r>
            <a:r>
              <a:rPr lang="fr-FR" dirty="0"/>
              <a:t> and </a:t>
            </a:r>
            <a:r>
              <a:rPr lang="fr-FR" dirty="0" err="1"/>
              <a:t>optimziation</a:t>
            </a:r>
            <a:r>
              <a:rPr lang="fr-FR" dirty="0"/>
              <a:t>, </a:t>
            </a:r>
            <a:r>
              <a:rPr lang="fr-FR" dirty="0" err="1"/>
              <a:t>convolutional</a:t>
            </a:r>
            <a:r>
              <a:rPr lang="fr-FR" dirty="0"/>
              <a:t> neural networks, </a:t>
            </a:r>
            <a:r>
              <a:rPr lang="fr-FR" dirty="0" err="1"/>
              <a:t>transfer</a:t>
            </a:r>
            <a:r>
              <a:rPr lang="fr-FR" dirty="0"/>
              <a:t> </a:t>
            </a:r>
            <a:r>
              <a:rPr lang="fr-FR" dirty="0" err="1"/>
              <a:t>learning</a:t>
            </a:r>
            <a:r>
              <a:rPr lang="fr-FR" dirty="0"/>
              <a:t>, </a:t>
            </a:r>
            <a:r>
              <a:rPr lang="fr-FR" dirty="0" err="1"/>
              <a:t>alexnet</a:t>
            </a:r>
            <a:r>
              <a:rPr lang="fr-FR" dirty="0"/>
              <a:t>, </a:t>
            </a:r>
            <a:r>
              <a:rPr lang="fr-FR" dirty="0" err="1"/>
              <a:t>residual</a:t>
            </a:r>
            <a:r>
              <a:rPr lang="fr-FR" dirty="0"/>
              <a:t> neural network and </a:t>
            </a:r>
            <a:r>
              <a:rPr lang="fr-FR" dirty="0" err="1"/>
              <a:t>visual</a:t>
            </a:r>
            <a:r>
              <a:rPr lang="fr-FR" dirty="0"/>
              <a:t> </a:t>
            </a:r>
            <a:r>
              <a:rPr lang="fr-FR" dirty="0" err="1"/>
              <a:t>geometry</a:t>
            </a:r>
            <a:r>
              <a:rPr lang="fr-FR" dirty="0"/>
              <a:t> group.</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7</a:t>
            </a:fld>
            <a:endParaRPr lang="en-US"/>
          </a:p>
        </p:txBody>
      </p:sp>
    </p:spTree>
    <p:extLst>
      <p:ext uri="{BB962C8B-B14F-4D97-AF65-F5344CB8AC3E}">
        <p14:creationId xmlns:p14="http://schemas.microsoft.com/office/powerpoint/2010/main" val="381693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neural network </a:t>
            </a:r>
            <a:r>
              <a:rPr lang="en-US" dirty="0"/>
              <a:t>is a collection of functions over hidden layers to understand and translate an input data into a desired output.</a:t>
            </a:r>
          </a:p>
          <a:p>
            <a:endParaRPr lang="en-US" dirty="0"/>
          </a:p>
          <a:p>
            <a:pPr marL="0" indent="0">
              <a:buFont typeface="Arial" panose="020B0604020202020204" pitchFamily="34" charset="0"/>
              <a:buNone/>
            </a:pPr>
            <a:r>
              <a:rPr lang="en-US" dirty="0"/>
              <a:t>Neural networks are made of </a:t>
            </a:r>
            <a:r>
              <a:rPr lang="en-US" b="1" dirty="0"/>
              <a:t>nodes </a:t>
            </a:r>
            <a:r>
              <a:rPr lang="en-US" dirty="0"/>
              <a:t>which receive the parameters of incident links, process them, and produces an output. These connections between the layer nodes are called as </a:t>
            </a:r>
            <a:r>
              <a:rPr lang="en-US" b="1" dirty="0"/>
              <a:t>links</a:t>
            </a:r>
            <a:r>
              <a:rPr lang="en-US" dirty="0"/>
              <a:t> including weight and bias parameters.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Weight</a:t>
            </a:r>
            <a:r>
              <a:rPr lang="en-US" dirty="0"/>
              <a:t> and </a:t>
            </a:r>
            <a:r>
              <a:rPr lang="en-US" b="1" dirty="0"/>
              <a:t>bias</a:t>
            </a:r>
            <a:r>
              <a:rPr lang="en-US" dirty="0"/>
              <a:t> terms are learnable parameters related to input data, and must be updated to reach the optimal cost</a:t>
            </a:r>
            <a:r>
              <a:rPr lang="fr-FR" dirty="0"/>
              <a:t> </a:t>
            </a:r>
            <a:r>
              <a:rPr lang="en-US" dirty="0"/>
              <a:t>value.</a:t>
            </a:r>
          </a:p>
          <a:p>
            <a:pPr marL="0" indent="0">
              <a:buFont typeface="Arial" panose="020B0604020202020204" pitchFamily="34" charset="0"/>
              <a:buNone/>
            </a:pPr>
            <a:endParaRPr lang="en-US" dirty="0"/>
          </a:p>
          <a:p>
            <a:r>
              <a:rPr lang="en-US" dirty="0"/>
              <a:t>A neural network with no loops or cyclic links over nodes is </a:t>
            </a:r>
            <a:r>
              <a:rPr lang="en-US" b="1" dirty="0"/>
              <a:t>feed-forward</a:t>
            </a:r>
            <a:r>
              <a:rPr lang="en-US" dirty="0"/>
              <a:t> networks, if the direction of its information flow is straight-forward. During this process, the weights and bias values do not change. </a:t>
            </a:r>
          </a:p>
          <a:p>
            <a:endParaRPr lang="en-US" dirty="0"/>
          </a:p>
          <a:p>
            <a:r>
              <a:rPr lang="en-US" dirty="0"/>
              <a:t>To update and find the most appropriate weight and bias values, </a:t>
            </a:r>
            <a:r>
              <a:rPr lang="en-US" b="1" dirty="0"/>
              <a:t>back-propagation</a:t>
            </a:r>
            <a:r>
              <a:rPr lang="en-US" dirty="0"/>
              <a:t> is applied by using the negative gradient of the loss function.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8</a:t>
            </a:fld>
            <a:endParaRPr lang="en-US"/>
          </a:p>
        </p:txBody>
      </p:sp>
    </p:spTree>
    <p:extLst>
      <p:ext uri="{BB962C8B-B14F-4D97-AF65-F5344CB8AC3E}">
        <p14:creationId xmlns:p14="http://schemas.microsoft.com/office/powerpoint/2010/main" val="632358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24.08.2021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24.08.2021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24.08.2021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24.08.2021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24.08.2021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24.08.2021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24.08.2021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24.08.2021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24.08.2021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24.08.2021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24.08.2021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ieee8023/covid-chestxray-dataset"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zanguldali/modelsWithLASSO"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3"/>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236236" cy="369332"/>
          </a:xfrm>
          <a:prstGeom prst="rect">
            <a:avLst/>
          </a:prstGeom>
          <a:noFill/>
        </p:spPr>
        <p:txBody>
          <a:bodyPr wrap="none" rtlCol="0">
            <a:spAutoFit/>
          </a:bodyPr>
          <a:lstStyle/>
          <a:p>
            <a:r>
              <a:rPr lang="en-US" dirty="0"/>
              <a:t>25.08.2021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4"/>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endParaRPr lang="fr-FR" dirty="0"/>
          </a:p>
          <a:p>
            <a:pPr marL="285750" indent="-285750">
              <a:buFont typeface="Arial" panose="020B0604020202020204" pitchFamily="34" charset="0"/>
              <a:buChar char="•"/>
            </a:pPr>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a:t>
            </a:r>
            <a:r>
              <a:rPr lang="fr-FR" dirty="0"/>
              <a:t>.</a:t>
            </a:r>
            <a:endParaRPr lang="en-US" dirty="0"/>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3"/>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3"/>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4"/>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5"/>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6"/>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7"/>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3"/>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3"/>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4"/>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2011" cy="2031325"/>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3"/>
          <a:srcRect l="12589" r="2185"/>
          <a:stretch/>
        </p:blipFill>
        <p:spPr>
          <a:xfrm>
            <a:off x="3309443" y="3429000"/>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70" y="1075173"/>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a:t>
            </a:r>
            <a:r>
              <a:rPr lang="en-US" b="1" dirty="0"/>
              <a:t>pre-trained CNN model </a:t>
            </a:r>
            <a:r>
              <a:rPr lang="en-US" dirty="0"/>
              <a:t>for visual artificial intelligence problems, ILSVRC 2012 </a:t>
            </a:r>
            <a:r>
              <a:rPr lang="en-US" b="1" dirty="0"/>
              <a:t>ImageNet</a:t>
            </a:r>
            <a:r>
              <a:rPr lang="en-US" dirty="0"/>
              <a:t> data set, </a:t>
            </a:r>
          </a:p>
          <a:p>
            <a:r>
              <a:rPr lang="en-US" dirty="0"/>
              <a:t>including 1000 class with large data, is commonly used to train the model and share the model weight files.</a:t>
            </a:r>
          </a:p>
          <a:p>
            <a:endParaRPr lang="en-US" dirty="0"/>
          </a:p>
          <a:p>
            <a:endParaRPr lang="en-US" dirty="0"/>
          </a:p>
          <a:p>
            <a:pPr marL="285750" indent="-285750">
              <a:buFont typeface="Arial" panose="020B0604020202020204" pitchFamily="34" charset="0"/>
              <a:buChar char="•"/>
            </a:pPr>
            <a:r>
              <a:rPr lang="en-US" dirty="0"/>
              <a:t>Here, there are </a:t>
            </a:r>
            <a:r>
              <a:rPr lang="en-US" b="1" dirty="0"/>
              <a:t>tree different main strategies</a:t>
            </a:r>
            <a:r>
              <a:rPr lang="en-US" dirty="0"/>
              <a:t> to use </a:t>
            </a:r>
          </a:p>
          <a:p>
            <a:r>
              <a:rPr lang="en-US" dirty="0"/>
              <a:t>the pre-computed weights for training, and choosing one </a:t>
            </a:r>
          </a:p>
          <a:p>
            <a:r>
              <a:rPr lang="en-US" dirty="0"/>
              <a:t>of them is a fine-tuning process: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3"/>
          <a:srcRect l="6297" t="6847" r="15831" b="6305"/>
          <a:stretch/>
        </p:blipFill>
        <p:spPr>
          <a:xfrm>
            <a:off x="5953585" y="3076679"/>
            <a:ext cx="5944797" cy="3730978"/>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a:t>
            </a:r>
            <a:r>
              <a:rPr lang="en-US" b="1" dirty="0"/>
              <a:t>deep feature set </a:t>
            </a:r>
            <a:r>
              <a:rPr lang="en-US" dirty="0"/>
              <a:t>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3"/>
          <a:stretch>
            <a:fillRect/>
          </a:stretch>
        </p:blipFill>
        <p:spPr>
          <a:xfrm>
            <a:off x="7391400" y="915106"/>
            <a:ext cx="4483869" cy="594669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3"/>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endParaRPr lang="en-US" dirty="0"/>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3"/>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14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3"/>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3"/>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a:t>
            </a:r>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3"/>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3"/>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4"/>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5"/>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3"/>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0810973" cy="1761764"/>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is known as </a:t>
                </a:r>
                <a:r>
                  <a:rPr lang="en-US" b="1" dirty="0"/>
                  <a:t>ridge regression</a:t>
                </a:r>
                <a:r>
                  <a:rPr lang="en-US" dirty="0"/>
                  <a:t>. The penalty term in the 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0810973" cy="1761764"/>
              </a:xfrm>
              <a:prstGeom prst="rect">
                <a:avLst/>
              </a:prstGeom>
              <a:blipFill>
                <a:blip r:embed="rId4"/>
                <a:stretch>
                  <a:fillRect l="-469" t="-2158"/>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a:t>
                </a:r>
                <a:r>
                  <a:rPr lang="fr-FR" dirty="0"/>
                  <a:t> a</a:t>
                </a:r>
                <a:r>
                  <a:rPr lang="en-US" dirty="0"/>
                  <a:t> non-linear kernel function. This method is </a:t>
                </a:r>
                <a:endParaRPr lang="fr-FR" dirty="0"/>
              </a:p>
              <a:p>
                <a:r>
                  <a:rPr lang="en-US" dirty="0"/>
                  <a:t>known as </a:t>
                </a:r>
                <a:r>
                  <a:rPr lang="en-US" b="1" dirty="0"/>
                  <a:t>kernel trick</a:t>
                </a:r>
                <a:r>
                  <a:rPr lang="en-US" dirty="0"/>
                  <a:t>.</a:t>
                </a:r>
              </a:p>
              <a:p>
                <a:endParaRPr lang="en-US" dirty="0"/>
              </a:p>
              <a:p>
                <a:endParaRPr lang="fr-FR" dirty="0"/>
              </a:p>
              <a:p>
                <a:endParaRPr lang="fr-FR" dirty="0"/>
              </a:p>
              <a:p>
                <a:endParaRPr lang="fr-FR"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3"/>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4"/>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3"/>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363007"/>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a:t>
                </a:r>
              </a:p>
              <a:p>
                <a:endParaRPr lang="en-US" dirty="0"/>
              </a:p>
              <a:p>
                <a:pPr marL="285750" indent="-285750">
                  <a:buFont typeface="Arial" panose="020B0604020202020204" pitchFamily="34" charset="0"/>
                  <a:buChar char="•"/>
                </a:pPr>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endParaRPr lang="fr-FR" dirty="0"/>
              </a:p>
              <a:p>
                <a:endParaRPr lang="en-US" dirty="0"/>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363007"/>
              </a:xfrm>
              <a:prstGeom prst="rect">
                <a:avLst/>
              </a:prstGeom>
              <a:blipFill>
                <a:blip r:embed="rId3"/>
                <a:stretch>
                  <a:fillRect l="-440" t="-473" b="-9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4"/>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654106"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a:t>
            </a:r>
            <a:r>
              <a:rPr lang="en-US" b="1" dirty="0"/>
              <a:t>Euclidean</a:t>
            </a:r>
            <a:r>
              <a:rPr lang="en-US" dirty="0"/>
              <a:t>, </a:t>
            </a:r>
            <a:r>
              <a:rPr lang="en-US" b="1" dirty="0"/>
              <a:t>Manhattan</a:t>
            </a:r>
            <a:r>
              <a:rPr lang="en-US" dirty="0"/>
              <a:t> and </a:t>
            </a:r>
          </a:p>
          <a:p>
            <a:r>
              <a:rPr lang="en-US" b="1" dirty="0"/>
              <a:t>Chebyshev</a:t>
            </a:r>
            <a:r>
              <a:rPr lang="en-US" dirty="0"/>
              <a:t> metric functions are most commons to compute distances.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a:t>
            </a:r>
            <a:r>
              <a:rPr lang="en-US" b="1" dirty="0"/>
              <a:t>majority voting</a:t>
            </a:r>
            <a:r>
              <a:rPr lang="en-US" dirty="0"/>
              <a:t>, while the closest neighbor has higher contribution on </a:t>
            </a:r>
            <a:r>
              <a:rPr lang="en-US" b="1" dirty="0"/>
              <a:t>weighted majority voting</a:t>
            </a:r>
            <a:r>
              <a:rPr lang="en-US" dirty="0"/>
              <a:t>.</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3"/>
                <a:stretch>
                  <a:fillRect l="-433" t="-775" b="-1938"/>
                </a:stretch>
              </a:blipFill>
            </p:spPr>
            <p:txBody>
              <a:bodyPr/>
              <a:lstStyle/>
              <a:p>
                <a:r>
                  <a:rPr lang="en-TR">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3"/>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b="1" dirty="0"/>
                  <a:t>Clean</a:t>
                </a:r>
                <a:r>
                  <a:rPr lang="en-US" dirty="0"/>
                  <a:t>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b="1" dirty="0"/>
                  <a:t>Do</a:t>
                </a:r>
                <a:r>
                  <a:rPr lang="en-US" dirty="0"/>
                  <a:t> </a:t>
                </a:r>
                <a:r>
                  <a:rPr lang="en-US" b="1" dirty="0"/>
                  <a:t>CNN experiments</a:t>
                </a:r>
                <a:r>
                  <a:rPr lang="en-US" dirty="0"/>
                  <a:t> on various pre-trained models with different optimizers, save the results and model weights to distinct files, then extract the deep features of images,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a:latin typeface="Cambria Math" panose="02040503050406030204" pitchFamily="18" charset="0"/>
                          </a:rPr>
                          <m:t>𝒄𝒏𝒏</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b="1" dirty="0"/>
                  <a:t>Do</a:t>
                </a:r>
                <a:r>
                  <a:rPr lang="en-US" dirty="0"/>
                  <a:t> </a:t>
                </a:r>
                <a:r>
                  <a:rPr lang="en-US" b="1" dirty="0"/>
                  <a:t>ML experiments </a:t>
                </a:r>
                <a:r>
                  <a:rPr lang="en-US" dirty="0"/>
                  <a:t>using grid search hyper-parameters optimization on various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b="1" dirty="0"/>
                  <a:t>Extract</a:t>
                </a:r>
                <a:r>
                  <a:rPr lang="en-US" dirty="0"/>
                  <a:t> the demographic information from dataset for each sample, and construct the demographic information feature matrix,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smtClean="0">
                            <a:latin typeface="Cambria Math" panose="02040503050406030204" pitchFamily="18" charset="0"/>
                          </a:rPr>
                          <m:t>𝒊𝒏𝒇𝒐</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b="1" dirty="0"/>
                  <a:t>Combine</a:t>
                </a:r>
                <a:r>
                  <a:rPr lang="en-US" dirty="0"/>
                  <a:t>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b="1" i="1">
                            <a:latin typeface="Cambria Math" panose="02040503050406030204" pitchFamily="18" charset="0"/>
                          </a:rPr>
                        </m:ctrlPr>
                      </m:sSubPr>
                      <m:e>
                        <m:r>
                          <a:rPr lang="tr-TR" b="1" i="1" smtClean="0">
                            <a:latin typeface="Cambria Math" panose="02040503050406030204" pitchFamily="18" charset="0"/>
                          </a:rPr>
                          <m:t>𝑿</m:t>
                        </m:r>
                      </m:e>
                      <m:sub>
                        <m:r>
                          <a:rPr lang="tr-TR" b="1" i="1" smtClean="0">
                            <a:latin typeface="Cambria Math" panose="02040503050406030204" pitchFamily="18" charset="0"/>
                          </a:rPr>
                          <m:t>𝒂𝒍𝒍</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b="1" dirty="0"/>
                  <a:t>Report</a:t>
                </a:r>
                <a:r>
                  <a:rPr lang="en-US" dirty="0"/>
                  <a: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3"/>
                <a:stretch>
                  <a:fillRect l="-433" t="-522" r="-325"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Data used in our work was obtained from public GitHub repository </a:t>
            </a:r>
            <a:r>
              <a:rPr lang="en-US" dirty="0">
                <a:hlinkClick r:id="rId3"/>
              </a:rPr>
              <a:t>https://github.com/ieee8023/covid-chestxray-</a:t>
            </a:r>
          </a:p>
          <a:p>
            <a:r>
              <a:rPr lang="en-US" dirty="0">
                <a:hlinkClick r:id="rId3"/>
              </a:rPr>
              <a:t>dataset</a:t>
            </a:r>
            <a:r>
              <a:rPr lang="en-US" dirty="0"/>
              <a:t>. Then it was cleaned by choosing samples including PA view chest X-ray, and gender and age information. Afterwards, data was divided into two groups, </a:t>
            </a:r>
            <a:r>
              <a:rPr lang="en-US" b="1" dirty="0"/>
              <a:t>COVID-19 </a:t>
            </a:r>
            <a:r>
              <a:rPr lang="en-US" dirty="0"/>
              <a:t>and </a:t>
            </a:r>
            <a:r>
              <a:rPr lang="en-US" b="1" dirty="0"/>
              <a:t>non-COVID-19</a:t>
            </a:r>
            <a:r>
              <a:rPr lang="en-US" dirty="0"/>
              <a:t>,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a:t>
            </a:r>
            <a:r>
              <a:rPr lang="en-US" b="1" dirty="0"/>
              <a:t>105</a:t>
            </a:r>
            <a:r>
              <a:rPr lang="en-US" dirty="0"/>
              <a:t> COVID-</a:t>
            </a:r>
          </a:p>
          <a:p>
            <a:r>
              <a:rPr lang="en-US" dirty="0"/>
              <a:t>19 and </a:t>
            </a:r>
            <a:r>
              <a:rPr lang="en-US" b="1" dirty="0"/>
              <a:t>98</a:t>
            </a:r>
            <a:r>
              <a:rPr lang="en-US" dirty="0"/>
              <a:t> non-COVID-19 labeled data, the test set includes </a:t>
            </a:r>
            <a:r>
              <a:rPr lang="en-US" b="1" dirty="0"/>
              <a:t>26</a:t>
            </a:r>
            <a:r>
              <a:rPr lang="en-US" dirty="0"/>
              <a:t> COVID-19 and </a:t>
            </a:r>
            <a:r>
              <a:rPr lang="en-US" b="1" dirty="0"/>
              <a:t>25</a:t>
            </a:r>
            <a:r>
              <a:rPr lang="en-US" dirty="0"/>
              <a:t>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Data augmentation</a:t>
            </a:r>
            <a:r>
              <a:rPr lang="en-US" dirty="0"/>
              <a:t>, horizontal flip, vertical flip, 90 degrees of rotation, 180 degrees of rotation, and 270 degrees of </a:t>
            </a:r>
          </a:p>
          <a:p>
            <a:r>
              <a:rPr lang="en-US" dirty="0"/>
              <a:t>rotation, was used </a:t>
            </a:r>
            <a:r>
              <a:rPr lang="en-US" b="1" dirty="0"/>
              <a:t>only</a:t>
            </a:r>
            <a:r>
              <a:rPr lang="en-US" dirty="0"/>
              <a:t>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4219938740"/>
              </p:ext>
            </p:extLst>
          </p:nvPr>
        </p:nvGraphicFramePr>
        <p:xfrm>
          <a:off x="2850354" y="4891716"/>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533673"/>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a:t>
                </a:r>
                <a:r>
                  <a:rPr lang="en-US" b="1" dirty="0"/>
                  <a:t>batch size </a:t>
                </a:r>
                <a:r>
                  <a:rPr lang="en-US" dirty="0"/>
                  <a:t>was experimentally set from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𝟐</m:t>
                        </m:r>
                      </m:e>
                      <m:sup>
                        <m:r>
                          <a:rPr lang="en-US" b="1" i="1" dirty="0" smtClean="0">
                            <a:latin typeface="Cambria Math" panose="02040503050406030204" pitchFamily="18" charset="0"/>
                          </a:rPr>
                          <m:t>𝟒</m:t>
                        </m:r>
                      </m:sup>
                    </m:sSup>
                  </m:oMath>
                </a14:m>
                <a:r>
                  <a:rPr lang="en-US" dirty="0"/>
                  <a:t> to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𝟐</m:t>
                        </m:r>
                      </m:e>
                      <m:sup>
                        <m:r>
                          <a:rPr lang="tr-TR" b="1" i="1" dirty="0" smtClean="0">
                            <a:latin typeface="Cambria Math" panose="02040503050406030204" pitchFamily="18" charset="0"/>
                          </a:rPr>
                          <m:t>𝟔</m:t>
                        </m:r>
                      </m:sup>
                    </m:sSup>
                  </m:oMath>
                </a14:m>
                <a:r>
                  <a:rPr lang="en-US" dirty="0"/>
                  <a:t>. The number of </a:t>
                </a:r>
              </a:p>
              <a:p>
                <a:pPr marL="7938" lvl="1"/>
                <a:r>
                  <a:rPr lang="en-US" b="1" dirty="0"/>
                  <a:t>epochs</a:t>
                </a:r>
                <a:r>
                  <a:rPr lang="en-US" dirty="0"/>
                  <a:t> was set to </a:t>
                </a:r>
                <a:r>
                  <a:rPr lang="en-US" b="1" dirty="0"/>
                  <a:t>50</a:t>
                </a:r>
                <a:r>
                  <a:rPr lang="en-US" dirty="0"/>
                  <a:t> and the </a:t>
                </a:r>
                <a:r>
                  <a:rPr lang="en-US" b="1" dirty="0"/>
                  <a:t>validation period </a:t>
                </a:r>
                <a:r>
                  <a:rPr lang="en-US" dirty="0"/>
                  <a:t>was set as </a:t>
                </a:r>
                <a:r>
                  <a:rPr lang="en-US" b="1" dirty="0"/>
                  <a:t>0.02</a:t>
                </a:r>
                <a:r>
                  <a:rPr lang="en-US" dirty="0"/>
                  <a:t>.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was applied rather than validation, and the same accuracy comparison over </a:t>
                </a:r>
              </a:p>
              <a:p>
                <a:pPr marL="7938" lvl="1"/>
                <a:r>
                  <a:rPr lang="en-US" dirty="0"/>
                  <a:t>saved *.pth files was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867" b="-2055"/>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cross-entropy loss function</a:t>
            </a:r>
            <a:r>
              <a:rPr lang="en-US" dirty="0"/>
              <a:t>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The</a:t>
            </a:r>
            <a:r>
              <a:rPr lang="en-US" b="1" dirty="0"/>
              <a:t> learning rate </a:t>
            </a:r>
            <a:r>
              <a:rPr lang="en-US" dirty="0"/>
              <a:t>was experimentally scheduled by the reducing rate as </a:t>
            </a:r>
            <a:r>
              <a:rPr lang="en-US" b="1" dirty="0"/>
              <a:t>0.1</a:t>
            </a:r>
            <a:r>
              <a:rPr lang="en-US" dirty="0"/>
              <a:t>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t>
            </a:r>
            <a:r>
              <a:rPr lang="en-US" b="1" dirty="0"/>
              <a:t>after</a:t>
            </a:r>
            <a:r>
              <a:rPr lang="en-US" dirty="0"/>
              <a:t>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1387125"/>
            <a:ext cx="12192000" cy="5471331"/>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
        <p:nvSpPr>
          <p:cNvPr id="2" name="TextBox 1">
            <a:extLst>
              <a:ext uri="{FF2B5EF4-FFF2-40B4-BE49-F238E27FC236}">
                <a16:creationId xmlns:a16="http://schemas.microsoft.com/office/drawing/2014/main" id="{9196E2BA-C683-AB4B-85B0-628EC38BF745}"/>
              </a:ext>
            </a:extLst>
          </p:cNvPr>
          <p:cNvSpPr txBox="1"/>
          <p:nvPr/>
        </p:nvSpPr>
        <p:spPr>
          <a:xfrm>
            <a:off x="492369" y="1017793"/>
            <a:ext cx="7831118"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sample visualization representing one iteration on </a:t>
            </a:r>
            <a:r>
              <a:rPr lang="en-US" b="1" dirty="0"/>
              <a:t>ResNet-50</a:t>
            </a:r>
            <a:r>
              <a:rPr lang="en-US" dirty="0"/>
              <a:t> architecture:</a:t>
            </a:r>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a:t>
                </a:r>
                <a:r>
                  <a:rPr lang="en-US" b="1" dirty="0"/>
                  <a:t>extract deep features </a:t>
                </a:r>
                <a:r>
                  <a:rPr lang="en-US" dirty="0"/>
                  <a:t>for the corresponding CNN </a:t>
                </a:r>
              </a:p>
              <a:p>
                <a:r>
                  <a:rPr lang="en-US" dirty="0"/>
                  <a:t>architectures.</a:t>
                </a:r>
              </a:p>
              <a:p>
                <a:endParaRPr lang="en-US" dirty="0"/>
              </a:p>
              <a:p>
                <a:pPr marL="285750" indent="-285750">
                  <a:buFont typeface="Arial" panose="020B0604020202020204" pitchFamily="34" charset="0"/>
                  <a:buChar char="•"/>
                </a:pPr>
                <a:r>
                  <a:rPr lang="en-US" dirty="0"/>
                  <a:t>The </a:t>
                </a:r>
                <a:r>
                  <a:rPr lang="en-US" b="1" dirty="0"/>
                  <a:t>deep features</a:t>
                </a:r>
                <a:r>
                  <a:rPr lang="en-US" dirty="0"/>
                  <a:t> were extracted from the latest fully-connected layer right </a:t>
                </a:r>
                <a:r>
                  <a:rPr lang="en-US" b="1" dirty="0"/>
                  <a:t>before</a:t>
                </a:r>
                <a:r>
                  <a:rPr lang="en-US" dirty="0"/>
                  <a:t>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is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r>
                  <a:rPr lang="en-US" b="1" dirty="0"/>
                  <a:t>standardization</a:t>
                </a:r>
                <a:r>
                  <a:rPr lang="en-US" dirty="0"/>
                  <a:t>,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a:t>
                </a:r>
                <a:r>
                  <a:rPr lang="en-US" b="1" dirty="0"/>
                  <a:t>L2 normalization </a:t>
                </a:r>
                <a:r>
                  <a:rPr lang="en-US" dirty="0"/>
                  <a:t>as the final setting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3"/>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3"/>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b="1" dirty="0"/>
              <a:t>Coronaviruses</a:t>
            </a:r>
            <a:r>
              <a:rPr lang="en-US" dirty="0"/>
              <a:t>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a:t>
            </a:r>
            <a:r>
              <a:rPr lang="en-US" b="1" dirty="0"/>
              <a:t>Wuhan city </a:t>
            </a:r>
          </a:p>
          <a:p>
            <a:r>
              <a:rPr lang="en-US" b="1" dirty="0"/>
              <a:t>of China</a:t>
            </a:r>
            <a:r>
              <a:rPr lang="en-US" dirty="0"/>
              <a:t> and spread across the country in a short time.</a:t>
            </a:r>
          </a:p>
          <a:p>
            <a:endParaRPr lang="en-US" dirty="0"/>
          </a:p>
          <a:p>
            <a:pPr marL="285750" indent="-285750">
              <a:buFont typeface="Arial" panose="020B0604020202020204" pitchFamily="34" charset="0"/>
              <a:buChar char="•"/>
            </a:pPr>
            <a:r>
              <a:rPr lang="en-US" dirty="0"/>
              <a:t>On 11 March, 2020,  WHO declared a </a:t>
            </a:r>
            <a:r>
              <a:rPr lang="en-US" b="1" dirty="0"/>
              <a:t>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a:t>
            </a:r>
            <a:r>
              <a:rPr lang="en-US" b="1" dirty="0"/>
              <a:t>176 million</a:t>
            </a:r>
            <a:r>
              <a:rPr lang="en-US" dirty="0"/>
              <a:t> people </a:t>
            </a:r>
          </a:p>
          <a:p>
            <a:r>
              <a:rPr lang="en-US" dirty="0"/>
              <a:t>to be infected and more than </a:t>
            </a:r>
            <a:r>
              <a:rPr lang="en-US" b="1" dirty="0"/>
              <a:t>3.8 million </a:t>
            </a:r>
            <a:r>
              <a:rPr lang="en-US" dirty="0"/>
              <a:t>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a:t>
            </a:r>
            <a:r>
              <a:rPr lang="en-US" b="1" dirty="0"/>
              <a:t>difficult</a:t>
            </a:r>
            <a:r>
              <a:rPr lang="en-US" dirty="0"/>
              <a: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a:t>
            </a:r>
            <a:r>
              <a:rPr lang="en-US" b="1" dirty="0"/>
              <a:t>deep learning </a:t>
            </a:r>
            <a:r>
              <a:rPr lang="en-US" dirty="0"/>
              <a:t>and </a:t>
            </a:r>
            <a:r>
              <a:rPr lang="en-US" b="1" dirty="0"/>
              <a:t>machine learning </a:t>
            </a:r>
            <a:r>
              <a:rPr lang="en-US" dirty="0"/>
              <a:t>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is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t>
                </a:r>
                <a:r>
                  <a:rPr lang="en-US" b="1" dirty="0"/>
                  <a:t>accuracy</a:t>
                </a:r>
                <a:r>
                  <a:rPr lang="en-US" dirty="0"/>
                  <a:t> values. If at least two </a:t>
                </a:r>
              </a:p>
              <a:p>
                <a:r>
                  <a:rPr lang="en-US" dirty="0"/>
                  <a:t>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3"/>
                <a:stretch>
                  <a:fillRect l="-435" t="-806" r="-218"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t>
            </a:r>
            <a:r>
              <a:rPr lang="en-US" dirty="0"/>
              <a:t>and</a:t>
            </a:r>
            <a:r>
              <a:rPr lang="en-US" b="1" dirty="0"/>
              <a:t>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Apply 10-fold cross validation only on train set by using grid search to find the generalized optimal combination of hyper-parameter options and test them on test set,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3"/>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3"/>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3"/>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3"/>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 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3"/>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3"/>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3"/>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4"/>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3"/>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4"/>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5"/>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6"/>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7"/>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scope</a:t>
            </a:r>
            <a:r>
              <a:rPr lang="en-US" dirty="0"/>
              <a:t>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3"/>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4"/>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5"/>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4"/>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5"/>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6"/>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7"/>
                <a:stretch>
                  <a:fillRect l="-756" t="-6667" b="-23333"/>
                </a:stretch>
              </a:blipFill>
            </p:spPr>
            <p:txBody>
              <a:bodyPr/>
              <a:lstStyle/>
              <a:p>
                <a:r>
                  <a:rPr lang="en-US">
                    <a:noFill/>
                  </a:rPr>
                  <a:t> </a:t>
                </a:r>
              </a:p>
            </p:txBody>
          </p:sp>
        </mc:Fallback>
      </mc:AlternateContent>
      <p:sp>
        <p:nvSpPr>
          <p:cNvPr id="10" name="Frame 9">
            <a:extLst>
              <a:ext uri="{FF2B5EF4-FFF2-40B4-BE49-F238E27FC236}">
                <a16:creationId xmlns:a16="http://schemas.microsoft.com/office/drawing/2014/main" id="{A2BE4AC5-14ED-E74F-AE77-D50DF4AB0129}"/>
              </a:ext>
            </a:extLst>
          </p:cNvPr>
          <p:cNvSpPr/>
          <p:nvPr/>
        </p:nvSpPr>
        <p:spPr>
          <a:xfrm>
            <a:off x="6659468" y="2120907"/>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7105FAF5-A53B-EF4A-932F-2694FFA22493}"/>
              </a:ext>
            </a:extLst>
          </p:cNvPr>
          <p:cNvSpPr/>
          <p:nvPr/>
        </p:nvSpPr>
        <p:spPr>
          <a:xfrm>
            <a:off x="6659468" y="5101720"/>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4"/>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5"/>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7"/>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01051079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4"/>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5"/>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6"/>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7"/>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2A24FBD1-7162-BE40-9D5D-EDC86C844B0D}"/>
              </a:ext>
            </a:extLst>
          </p:cNvPr>
          <p:cNvSpPr/>
          <p:nvPr/>
        </p:nvSpPr>
        <p:spPr>
          <a:xfrm>
            <a:off x="6769871" y="2110382"/>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rame 17">
            <a:extLst>
              <a:ext uri="{FF2B5EF4-FFF2-40B4-BE49-F238E27FC236}">
                <a16:creationId xmlns:a16="http://schemas.microsoft.com/office/drawing/2014/main" id="{8316791B-1BBA-C642-BEE7-725C823B8C9A}"/>
              </a:ext>
            </a:extLst>
          </p:cNvPr>
          <p:cNvSpPr/>
          <p:nvPr/>
        </p:nvSpPr>
        <p:spPr>
          <a:xfrm>
            <a:off x="6681989" y="5101784"/>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4"/>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5"/>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7"/>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57480661"/>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5" name="TextBox 4">
            <a:extLst>
              <a:ext uri="{FF2B5EF4-FFF2-40B4-BE49-F238E27FC236}">
                <a16:creationId xmlns:a16="http://schemas.microsoft.com/office/drawing/2014/main" id="{F9359786-2F2E-5947-A807-79C3FF5446E3}"/>
              </a:ext>
            </a:extLst>
          </p:cNvPr>
          <p:cNvSpPr txBox="1"/>
          <p:nvPr/>
        </p:nvSpPr>
        <p:spPr>
          <a:xfrm>
            <a:off x="492369" y="1515057"/>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provided increases on </a:t>
            </a:r>
            <a:r>
              <a:rPr lang="en-US" b="1" dirty="0"/>
              <a:t>specificity</a:t>
            </a:r>
            <a:r>
              <a:rPr lang="en-US" dirty="0"/>
              <a:t>,</a:t>
            </a:r>
            <a:r>
              <a:rPr lang="en-US" b="1" dirty="0"/>
              <a:t> precision</a:t>
            </a:r>
            <a:r>
              <a:rPr lang="en-US" dirty="0"/>
              <a:t> and </a:t>
            </a:r>
            <a:r>
              <a:rPr lang="en-US" b="1" dirty="0"/>
              <a:t>AUC score</a:t>
            </a:r>
            <a:r>
              <a:rPr lang="en-US" dirty="0"/>
              <a:t> metrics, while there were </a:t>
            </a:r>
            <a:r>
              <a:rPr lang="en-US" b="1" dirty="0"/>
              <a:t>no</a:t>
            </a:r>
            <a:r>
              <a:rPr lang="en-US" dirty="0"/>
              <a:t> increases in accuracy, sensitivity, and F1 score metrics. </a:t>
            </a:r>
          </a:p>
          <a:p>
            <a:pPr lvl="1"/>
            <a:endParaRPr lang="en-US" dirty="0"/>
          </a:p>
          <a:p>
            <a:pPr marL="285750" indent="-285750">
              <a:buFont typeface="Arial" panose="020B0604020202020204" pitchFamily="34" charset="0"/>
              <a:buChar char="•"/>
            </a:pPr>
            <a:r>
              <a:rPr lang="en-US" dirty="0"/>
              <a:t>The performance of logistic regression algorithm with Lasso penalty was </a:t>
            </a:r>
            <a:r>
              <a:rPr lang="en-US" b="1" dirty="0"/>
              <a:t>boosted</a:t>
            </a:r>
            <a:r>
              <a:rPr lang="en-US" dirty="0"/>
              <a:t> by combining the deep features with</a:t>
            </a:r>
          </a:p>
          <a:p>
            <a:r>
              <a:rPr lang="en-US" dirty="0"/>
              <a:t>the demographic information. Yet, we did </a:t>
            </a:r>
            <a:r>
              <a:rPr lang="en-US" b="1" dirty="0"/>
              <a:t>not</a:t>
            </a:r>
            <a:r>
              <a:rPr lang="en-US" dirty="0"/>
              <a:t> yield a general improvement when we used this method.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a:t>
            </a:r>
            <a:r>
              <a:rPr lang="en-US" b="1" dirty="0"/>
              <a:t>image classification problem</a:t>
            </a:r>
            <a:r>
              <a:rPr lang="en-US" dirty="0"/>
              <a:t>,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a:t>
            </a:r>
            <a:r>
              <a:rPr lang="en-US" b="1" dirty="0"/>
              <a:t>non-image information</a:t>
            </a:r>
            <a:r>
              <a:rPr lang="en-US" dirty="0"/>
              <a:t>, this thesis can be used as a guide </a:t>
            </a:r>
          </a:p>
          <a:p>
            <a:pPr lvl="1"/>
            <a:r>
              <a:rPr lang="en-US" dirty="0"/>
              <a:t>for 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b="1" dirty="0"/>
              <a:t>More</a:t>
            </a:r>
            <a:r>
              <a:rPr lang="en-US" dirty="0"/>
              <a:t>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a:t>
            </a:r>
            <a:r>
              <a:rPr lang="en-US" b="1" dirty="0"/>
              <a:t>bigger</a:t>
            </a:r>
            <a:r>
              <a:rPr lang="en-US" dirty="0"/>
              <a:t>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a:t>
            </a:r>
            <a:r>
              <a:rPr lang="en-US" b="1" dirty="0"/>
              <a:t>extended</a:t>
            </a:r>
            <a:r>
              <a:rPr lang="en-US" dirty="0"/>
              <a:t>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a:t>
            </a:r>
            <a:r>
              <a:rPr lang="en-US" dirty="0" err="1"/>
              <a:t>regularizers</a:t>
            </a:r>
            <a:r>
              <a:rPr lang="en-US" dirty="0"/>
              <a:t>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2201671746"/>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b="1" dirty="0" err="1">
                          <a:effectLst/>
                        </a:rPr>
                        <a:t>Ardakani</a:t>
                      </a:r>
                      <a:r>
                        <a:rPr lang="en-US" sz="1200" b="1"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dirty="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dirty="0">
                          <a:effectLst/>
                        </a:rPr>
                        <a:t>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dirty="0">
                          <a:effectLst/>
                        </a:rPr>
                        <a:t>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dirty="0">
                          <a:effectLst/>
                        </a:rPr>
                        <a:t>Al-</a:t>
                      </a:r>
                      <a:r>
                        <a:rPr lang="en-US" sz="1200" dirty="0" err="1">
                          <a:effectLst/>
                        </a:rPr>
                        <a:t>falluji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dirty="0" err="1">
                          <a:effectLst/>
                        </a:rPr>
                        <a:t>Nou</a:t>
                      </a:r>
                      <a:r>
                        <a:rPr lang="fr-FR" sz="1200" dirty="0">
                          <a:effectLst/>
                        </a:rPr>
                        <a:t>r</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3"/>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b="1" dirty="0"/>
              <a:t>X-rays</a:t>
            </a:r>
            <a:r>
              <a:rPr lang="en-US" dirty="0"/>
              <a:t> (or </a:t>
            </a:r>
            <a:r>
              <a:rPr lang="en-US" b="1" dirty="0"/>
              <a:t>X-radiations</a:t>
            </a:r>
            <a:r>
              <a:rPr lang="en-US" dirty="0"/>
              <a:t>)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a:t>
            </a:r>
            <a:r>
              <a:rPr lang="en-US" b="1" dirty="0"/>
              <a:t>medical industry </a:t>
            </a:r>
            <a:r>
              <a:rPr lang="en-US" dirty="0"/>
              <a:t>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a:t>
            </a:r>
            <a:r>
              <a:rPr lang="en-US" b="1" dirty="0"/>
              <a:t>white</a:t>
            </a:r>
            <a:r>
              <a:rPr lang="en-US" dirty="0"/>
              <a:t>. </a:t>
            </a:r>
          </a:p>
          <a:p>
            <a:r>
              <a:rPr lang="en-US" dirty="0"/>
              <a:t>Fat and other soft tissues moderately absorb X-rays, so they appear </a:t>
            </a:r>
            <a:r>
              <a:rPr lang="en-US" b="1" dirty="0"/>
              <a:t>gray</a:t>
            </a:r>
            <a:r>
              <a:rPr lang="en-US" dirty="0"/>
              <a:t>. </a:t>
            </a:r>
          </a:p>
          <a:p>
            <a:r>
              <a:rPr lang="en-US" dirty="0"/>
              <a:t>Due to the aforementioned absorption properties of X-rays, the lungs appear </a:t>
            </a:r>
            <a:r>
              <a:rPr lang="en-US" b="1" dirty="0"/>
              <a:t>blackish</a:t>
            </a:r>
            <a:r>
              <a:rPr lang="en-US" dirty="0"/>
              <a:t>.</a:t>
            </a:r>
          </a:p>
          <a:p>
            <a:endParaRPr lang="en-US" dirty="0"/>
          </a:p>
          <a:p>
            <a:pPr marL="285750" indent="-285750">
              <a:buFont typeface="Arial" panose="020B0604020202020204" pitchFamily="34" charset="0"/>
              <a:buChar char="•"/>
            </a:pPr>
            <a:r>
              <a:rPr lang="en-US" dirty="0"/>
              <a:t>The most preferred projection methods are </a:t>
            </a:r>
            <a:r>
              <a:rPr lang="en-US" b="1" dirty="0"/>
              <a:t>Posterior-Anterior</a:t>
            </a:r>
            <a:r>
              <a:rPr lang="en-US" dirty="0"/>
              <a:t> (</a:t>
            </a:r>
            <a:r>
              <a:rPr lang="en-US" b="1" dirty="0"/>
              <a:t>PA</a:t>
            </a:r>
            <a:r>
              <a:rPr lang="en-US" dirty="0"/>
              <a:t>) and </a:t>
            </a:r>
          </a:p>
          <a:p>
            <a:r>
              <a:rPr lang="en-US" b="1" dirty="0"/>
              <a:t>Anterior-Posterior</a:t>
            </a:r>
            <a:r>
              <a:rPr lang="en-US" dirty="0"/>
              <a:t> (</a:t>
            </a:r>
            <a:r>
              <a:rPr lang="en-US" b="1" dirty="0"/>
              <a:t>AP</a:t>
            </a:r>
            <a:r>
              <a:rPr lang="en-US" dirty="0"/>
              <a:t>)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a:t>
            </a:r>
            <a:endParaRPr lang="fr-FR" dirty="0"/>
          </a:p>
          <a:p>
            <a:r>
              <a:rPr lang="en-US" dirty="0"/>
              <a:t>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3"/>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2231</TotalTime>
  <Words>12450</Words>
  <Application>Microsoft Macintosh PowerPoint</Application>
  <PresentationFormat>Widescreen</PresentationFormat>
  <Paragraphs>1770</Paragraphs>
  <Slides>59</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308</cp:revision>
  <dcterms:created xsi:type="dcterms:W3CDTF">2021-07-04T14:13:32Z</dcterms:created>
  <dcterms:modified xsi:type="dcterms:W3CDTF">2021-08-24T16:27:54Z</dcterms:modified>
</cp:coreProperties>
</file>